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59436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0" y="59436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982419" y="56509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982419" y="121889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0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795967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447934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099902" y="454914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751869" y="454914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0116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APLIKOVANÁ ELEKTRONIKA · DOPLNKOVÝ CELOK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377440"/>
            <a:ext cx="10332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RFID, NFC a bezpečnostné tagy</a:t>
            </a:r>
            <a:endParaRPr lang="en-US" sz="42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333756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dirty="0">
                <a:solidFill>
                  <a:srgbClr val="5B7B9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Ako fungujú bezkontaktné čipy — a ako si jeden postavíme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822960" y="4160520"/>
            <a:ext cx="8778240" cy="457200"/>
          </a:xfrm>
          <a:prstGeom prst="roundRect">
            <a:avLst>
              <a:gd name="adj" fmla="val 8000"/>
            </a:avLst>
          </a:prstGeom>
          <a:solidFill>
            <a:srgbClr val="EEF2F5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822960" y="4160520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Nadväzuje na Lekciu 6 (RLC rezonancia) a Lekcie 7–8 (dióda, Zenerova dióda)</a:t>
            </a:r>
            <a:endParaRPr lang="en-US" sz="1200" dirty="0"/>
          </a:p>
        </p:txBody>
      </p:sp>
      <p:sp>
        <p:nvSpPr>
          <p:cNvPr id="17" name="Text 15"/>
          <p:cNvSpPr txBox="1"/>
          <p:nvPr/>
        </p:nvSpPr>
        <p:spPr>
          <a:xfrm>
            <a:off x="822960" y="58064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Stredná priemyselná škola elektrotechnická, Zochova 9, Bratislava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 k pracovnému listu a laboratórnemu cvičeniu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MOTIVÁCIA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194560"/>
            <a:ext cx="104241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Prečo niekedy pri odchode z obchodu</a:t>
            </a:r>
            <a:endParaRPr lang="en-US" sz="3600" dirty="0"/>
          </a:p>
          <a:p>
            <a:pPr indent="0" marL="0">
              <a:lnSpc>
                <a:spcPct val="115000"/>
              </a:lnSpc>
              <a:buNone/>
            </a:pPr>
            <a:r>
              <a:rPr lang="en-US" sz="3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zrazu zapípa brána?</a:t>
            </a:r>
            <a:endParaRPr lang="en-US" sz="3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4114800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Skúsme prísť na to, čo sa vlastne deje vo vnútri visačky aj vo vnútri brány...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 A NFC VŠADE OKOLO NÁS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Kde sa s nimi bežne stretávame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96596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40080" y="19522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</a:t>
            </a:r>
            <a:endParaRPr lang="en-US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325880" y="182880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Prístupové karty do školy, práce, hotela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6492240" y="196596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492240" y="195224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7178040" y="182880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Cestovné karty MHD a diaľničné známky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640080" y="315468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640080" y="31409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325880" y="301752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Bezkontaktné platby kartou alebo telefónom (NFC)</a:t>
            </a:r>
            <a:endParaRPr lang="en-US" sz="1550" dirty="0"/>
          </a:p>
        </p:txBody>
      </p:sp>
      <p:sp>
        <p:nvSpPr>
          <p:cNvPr id="15" name="Shape 13"/>
          <p:cNvSpPr/>
          <p:nvPr/>
        </p:nvSpPr>
        <p:spPr>
          <a:xfrm>
            <a:off x="6492240" y="315468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92240" y="314096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178040" y="301752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Čipy zvierat — identifikácia psov, mačiek...</a:t>
            </a:r>
            <a:endParaRPr lang="en-US" sz="1550" dirty="0"/>
          </a:p>
        </p:txBody>
      </p:sp>
      <p:sp>
        <p:nvSpPr>
          <p:cNvPr id="18" name="Shape 16"/>
          <p:cNvSpPr/>
          <p:nvPr/>
        </p:nvSpPr>
        <p:spPr>
          <a:xfrm>
            <a:off x="640080" y="434340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640080" y="43296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1325880" y="420624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Sledovanie tovaru v sklade a logistike</a:t>
            </a:r>
            <a:endParaRPr lang="en-US" sz="1550" dirty="0"/>
          </a:p>
        </p:txBody>
      </p:sp>
      <p:sp>
        <p:nvSpPr>
          <p:cNvPr id="21" name="Shape 19"/>
          <p:cNvSpPr/>
          <p:nvPr/>
        </p:nvSpPr>
        <p:spPr>
          <a:xfrm>
            <a:off x="6492240" y="4343400"/>
            <a:ext cx="502920" cy="502920"/>
          </a:xfrm>
          <a:prstGeom prst="ellipse">
            <a:avLst/>
          </a:prstGeom>
          <a:solidFill>
            <a:srgbClr val="263543"/>
          </a:solidFill>
          <a:ln w="19050">
            <a:solidFill>
              <a:srgbClr val="3FE0C5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6492240" y="432968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7178040" y="4206240"/>
            <a:ext cx="4709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Výpožičky v knižnici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AKO TO FUNGUJE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Žiadna batéria? Žiadny problém.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</a:t>
            </a:r>
            <a:endParaRPr lang="en-US" sz="900" dirty="0"/>
          </a:p>
        </p:txBody>
      </p:sp>
      <p:pic>
        <p:nvPicPr>
          <p:cNvPr id="6" name="Image 0" descr="/home/claude/rfid_rezonancia/assets_intro/rfid_couplin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8120" y="1691640"/>
            <a:ext cx="7372713" cy="32461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8720" y="516636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Čítačka svojou cievkou vytvára striedavé magnetické pole. Anténa tagu spolu s kondenzátorom tvorí rezonančný LC obvod — z poľa vie „vytiahnuť“ dosť energie na napájanie čipu aj na odoslanie dát späť, bez vlastnej batérie.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FYZIKA POD KAPOTOU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Srdcom celej technológie je rezonancia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</a:t>
            </a:r>
            <a:endParaRPr lang="en-US" sz="900" dirty="0"/>
          </a:p>
        </p:txBody>
      </p:sp>
      <p:pic>
        <p:nvPicPr>
          <p:cNvPr id="6" name="Image 0" descr="/home/claude/rfid_rezonancia/assets_intro/f_f0_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691640"/>
            <a:ext cx="2869910" cy="11887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3200400"/>
            <a:ext cx="77724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20000"/>
              </a:lnSpc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cievka L + kondenzátor C tvoria rezonančný obvod</a:t>
            </a:r>
            <a:endParaRPr lang="en-US" sz="1700" dirty="0"/>
          </a:p>
          <a:p>
            <a:pPr marL="228600" indent="-228600">
              <a:lnSpc>
                <a:spcPct val="120000"/>
              </a:lnSpc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naladený PRESNE na frekvenciu čítačky f₀</a:t>
            </a:r>
            <a:endParaRPr lang="en-US" sz="1700" dirty="0"/>
          </a:p>
          <a:p>
            <a:pPr marL="228600" indent="-228600">
              <a:lnSpc>
                <a:spcPct val="120000"/>
              </a:lnSpc>
              <a:spcAft>
                <a:spcPts val="1200"/>
              </a:spcAft>
              <a:buSzPct val="100000"/>
              <a:buChar char="•"/>
            </a:pPr>
            <a:r>
              <a:rPr lang="en-US" sz="17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mimo rezonancie napäťová odozva prudko klesá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822960" y="5257800"/>
            <a:ext cx="9875520" cy="685800"/>
          </a:xfrm>
          <a:prstGeom prst="roundRect">
            <a:avLst>
              <a:gd name="adj" fmla="val 6667"/>
            </a:avLst>
          </a:prstGeom>
          <a:solidFill>
            <a:srgbClr val="EEF2F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097280" y="5257800"/>
            <a:ext cx="93268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 to isté ste počítali v pracovnom liste aj na hodinách o RLC rezonancii (Lekcia 6).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POZOR NA ROZDIEL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Brána v obchode = RFID? Nie celkom.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6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1691640"/>
            <a:ext cx="5074920" cy="3246120"/>
          </a:xfrm>
          <a:prstGeom prst="roundRect">
            <a:avLst>
              <a:gd name="adj" fmla="val 1690"/>
            </a:avLst>
          </a:prstGeom>
          <a:solidFill>
            <a:srgbClr val="EEF2F5"/>
          </a:solidFill>
          <a:ln w="19050">
            <a:solidFill>
              <a:srgbClr val="0E7A6C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40080" y="1691640"/>
            <a:ext cx="5074920" cy="64008"/>
          </a:xfrm>
          <a:prstGeom prst="rect">
            <a:avLst/>
          </a:prstGeom>
          <a:solidFill>
            <a:srgbClr val="0E7A6C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60120" y="19659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RFID (napr. prístupová karta)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960120" y="2743200"/>
            <a:ext cx="44348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Obsahuje ČIP s jedinečným ID</a:t>
            </a:r>
            <a:endParaRPr lang="en-US" sz="1350" dirty="0"/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 odosielať dáta (load modulation)</a:t>
            </a:r>
            <a:endParaRPr lang="en-US" sz="1350" dirty="0"/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Použitie: prístup, platby, evidencia tovaru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6080760" y="1691640"/>
            <a:ext cx="5074920" cy="3246120"/>
          </a:xfrm>
          <a:prstGeom prst="roundRect">
            <a:avLst>
              <a:gd name="adj" fmla="val 1690"/>
            </a:avLst>
          </a:prstGeom>
          <a:solidFill>
            <a:srgbClr val="EEF2F5"/>
          </a:solidFill>
          <a:ln w="19050">
            <a:solidFill>
              <a:srgbClr val="C97B4A"/>
            </a:solidFill>
            <a:prstDash val="solid"/>
          </a:ln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080760" y="1691640"/>
            <a:ext cx="5074920" cy="64008"/>
          </a:xfrm>
          <a:prstGeom prst="rect">
            <a:avLst/>
          </a:prstGeom>
          <a:solidFill>
            <a:srgbClr val="C97B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6400800" y="1965960"/>
            <a:ext cx="4434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EAS bezpečnostný tag (obchody)</a:t>
            </a:r>
            <a:endParaRPr lang="en-US" sz="1700" dirty="0"/>
          </a:p>
        </p:txBody>
      </p:sp>
      <p:sp>
        <p:nvSpPr>
          <p:cNvPr id="13" name="Text 11"/>
          <p:cNvSpPr txBox="1"/>
          <p:nvPr/>
        </p:nvSpPr>
        <p:spPr>
          <a:xfrm>
            <a:off x="6400800" y="2743200"/>
            <a:ext cx="443484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LEN rezonančný L ∥ C obvod — žiadny čip, žiadne ID</a:t>
            </a:r>
            <a:endParaRPr lang="en-US" sz="1350" dirty="0"/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Brána deteguje iba PRÍTOMNOSŤ rezonancie (áno/nie)</a:t>
            </a:r>
            <a:endParaRPr lang="en-US" sz="1350" dirty="0"/>
          </a:p>
          <a:p>
            <a:pPr marL="228600" indent="-228600">
              <a:lnSpc>
                <a:spcPct val="115000"/>
              </a:lnSpc>
              <a:spcAft>
                <a:spcPts val="1000"/>
              </a:spcAft>
              <a:buSzPct val="100000"/>
              <a:buChar char="•"/>
            </a:pPr>
            <a:r>
              <a:rPr lang="en-US" sz="135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Typické frekvencie: 8,2 MHz (RF) alebo 58 kHz (AM)</a:t>
            </a:r>
            <a:endParaRPr lang="en-US" sz="135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i="1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Fyzikálny princíp — rezonancia LC obvodu v poli — je ale identický. Presne to si dnes postavíme.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PRINCÍP BEZPEČNOSTNEJ BRÁNY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Tag rezonuje → brána to deteguje → alarm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</a:t>
            </a:r>
            <a:endParaRPr lang="en-US" sz="900" dirty="0"/>
          </a:p>
        </p:txBody>
      </p:sp>
      <p:pic>
        <p:nvPicPr>
          <p:cNvPr id="6" name="Image 0" descr="/home/claude/rfid_rezonancia/assets_intro/eas_ga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8070" y="1691640"/>
            <a:ext cx="7752812" cy="379476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ČO NÁS ČAKÁ — ČASŤ 1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9692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Pracovný list: vypočítame si vlastné naladenie</a:t>
            </a:r>
            <a:endParaRPr lang="en-US" sz="33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06908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Naladenie LF a HF/NFC tagu, Q faktor a šírka pásma, usmerňovač pre napájanie čipu.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22960" y="1417320"/>
            <a:ext cx="9601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783080" y="1417320"/>
            <a:ext cx="0" cy="52806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369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5" name="Shape 3"/>
          <p:cNvSpPr/>
          <p:nvPr/>
        </p:nvSpPr>
        <p:spPr>
          <a:xfrm>
            <a:off x="1753819" y="138805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6" name="Shape 4"/>
          <p:cNvSpPr/>
          <p:nvPr/>
        </p:nvSpPr>
        <p:spPr>
          <a:xfrm>
            <a:off x="1753819" y="191612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7" name="Shape 5"/>
          <p:cNvSpPr/>
          <p:nvPr/>
        </p:nvSpPr>
        <p:spPr>
          <a:xfrm>
            <a:off x="9418320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9985248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552176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1119104" y="4572000"/>
            <a:ext cx="914400" cy="914400"/>
          </a:xfrm>
          <a:prstGeom prst="arc">
            <a:avLst>
              <a:gd name="adj1" fmla="val 0"/>
              <a:gd name="adj2" fmla="val 108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1686032" y="4572000"/>
            <a:ext cx="914400" cy="914400"/>
          </a:xfrm>
          <a:prstGeom prst="arc">
            <a:avLst>
              <a:gd name="adj1" fmla="val 10800000"/>
              <a:gd name="adj2" fmla="val 21600000"/>
            </a:avLst>
          </a:prstGeom>
          <a:noFill/>
          <a:ln w="1778">
            <a:solidFill>
              <a:srgbClr val="3FE0C5">
                <a:alpha val="15000"/>
              </a:srgbClr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22960" y="251460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spc="2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ČO NÁS ČAKÁ — ČASŤ 2 (2 × 45 MIN)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2880360"/>
            <a:ext cx="9692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Laboratórne cvičenie: postavíme si vlastnú RFID väzbu</a:t>
            </a:r>
            <a:endParaRPr lang="en-US" sz="3300" dirty="0"/>
          </a:p>
        </p:txBody>
      </p:sp>
      <p:sp>
        <p:nvSpPr>
          <p:cNvPr id="14" name="Text 12"/>
          <p:cNvSpPr txBox="1"/>
          <p:nvPr/>
        </p:nvSpPr>
        <p:spPr>
          <a:xfrm>
            <a:off x="822960" y="4069080"/>
            <a:ext cx="8595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555 čítačka + vlastnoručný rezonančný tag s LED — presne ten istý princíp ako bezpečnostná brána v obchode.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NÁŠ MODEL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Čítačka a tag, ktoré si postavíme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10</a:t>
            </a:r>
            <a:endParaRPr lang="en-US" sz="900" dirty="0"/>
          </a:p>
        </p:txBody>
      </p:sp>
      <p:pic>
        <p:nvPicPr>
          <p:cNvPr id="6" name="Image 0" descr="/home/claude/rfid_rezonancia/assets_intro/rfid_dri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2960" y="1965960"/>
            <a:ext cx="3665252" cy="23317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822960" y="4389120"/>
            <a:ext cx="36652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čítačka (vysielač)</a:t>
            </a:r>
            <a:endParaRPr lang="en-US" sz="1300" dirty="0"/>
          </a:p>
        </p:txBody>
      </p:sp>
      <p:pic>
        <p:nvPicPr>
          <p:cNvPr id="8" name="Image 1" descr="/home/claude/rfid_rezonancia/assets_intro/rfid_tag_l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8510" y="2491740"/>
            <a:ext cx="3167482" cy="1280160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8198510" y="4091940"/>
            <a:ext cx="316748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i="1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(prijímač)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MOMENT PRAVDY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LED sa rozsvieti len pri správnom naladení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1920240"/>
            <a:ext cx="987552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28600" indent="-228600">
              <a:lnSpc>
                <a:spcPct val="125000"/>
              </a:lnSpc>
              <a:spcAft>
                <a:spcPts val="2200"/>
              </a:spcAft>
              <a:buSzPct val="100000"/>
              <a:buChar char="•"/>
            </a:pPr>
            <a:r>
              <a:rPr lang="en-US" sz="19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je C tagu vypočítané a naladené presne → LED svieti</a:t>
            </a:r>
            <a:endParaRPr lang="en-US" sz="1900" dirty="0"/>
          </a:p>
          <a:p>
            <a:pPr marL="228600" indent="-228600">
              <a:lnSpc>
                <a:spcPct val="125000"/>
              </a:lnSpc>
              <a:spcAft>
                <a:spcPts val="2200"/>
              </a:spcAft>
              <a:buSzPct val="100000"/>
              <a:buChar char="•"/>
            </a:pPr>
            <a:r>
              <a:rPr lang="en-US" sz="19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 C nesedí (mimo rezonancie) → LED zhasne alebo len slabo bliká</a:t>
            </a:r>
            <a:endParaRPr lang="en-US" sz="1900" dirty="0"/>
          </a:p>
          <a:p>
            <a:pPr marL="228600" indent="-228600">
              <a:lnSpc>
                <a:spcPct val="125000"/>
              </a:lnSpc>
              <a:spcAft>
                <a:spcPts val="2200"/>
              </a:spcAft>
              <a:buSzPct val="100000"/>
              <a:buChar char="•"/>
            </a:pPr>
            <a:r>
              <a:rPr lang="en-US" sz="1900" dirty="0">
                <a:solidFill>
                  <a:srgbClr val="2635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Presne ten istý princíp — len namiesto LED je poplašný signál — používa aj brána v obchode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B7B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PREPOJENIE S UČIVOM</a:t>
            </a:r>
            <a:endParaRPr lang="en-US" sz="12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1064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Jedna fyzika, veľa aplikácií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640080" y="2286000"/>
            <a:ext cx="3383280" cy="2011680"/>
          </a:xfrm>
          <a:prstGeom prst="roundRect">
            <a:avLst>
              <a:gd name="adj" fmla="val 2727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914400" y="25146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LEKCIA 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8803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RLC rezonancia</a:t>
            </a:r>
            <a:endParaRPr lang="en-US" sz="1700" dirty="0"/>
          </a:p>
        </p:txBody>
      </p:sp>
      <p:sp>
        <p:nvSpPr>
          <p:cNvPr id="9" name="Text 7"/>
          <p:cNvSpPr txBox="1"/>
          <p:nvPr/>
        </p:nvSpPr>
        <p:spPr>
          <a:xfrm>
            <a:off x="914400" y="35661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f₀ = 1/(2π√(LC)), Q, šírka pásma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078224" y="3154680"/>
            <a:ext cx="347472" cy="274320"/>
          </a:xfrm>
          <a:prstGeom prst="rightArrow">
            <a:avLst/>
          </a:prstGeom>
          <a:solidFill>
            <a:srgbClr val="9FB3C2"/>
          </a:solidFill>
          <a:ln/>
        </p:spPr>
      </p:sp>
      <p:sp>
        <p:nvSpPr>
          <p:cNvPr id="11" name="Shape 9"/>
          <p:cNvSpPr/>
          <p:nvPr/>
        </p:nvSpPr>
        <p:spPr>
          <a:xfrm>
            <a:off x="4480560" y="2286000"/>
            <a:ext cx="3383280" cy="2011680"/>
          </a:xfrm>
          <a:prstGeom prst="roundRect">
            <a:avLst>
              <a:gd name="adj" fmla="val 2727"/>
            </a:avLst>
          </a:prstGeom>
          <a:solidFill>
            <a:srgbClr val="EEF2F5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2" name="Text 10"/>
          <p:cNvSpPr txBox="1"/>
          <p:nvPr/>
        </p:nvSpPr>
        <p:spPr>
          <a:xfrm>
            <a:off x="4754880" y="25146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0E7A6C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LEKCIE 7–8</a:t>
            </a:r>
            <a:endParaRPr lang="en-US" sz="1200" dirty="0"/>
          </a:p>
        </p:txBody>
      </p:sp>
      <p:sp>
        <p:nvSpPr>
          <p:cNvPr id="13" name="Text 11"/>
          <p:cNvSpPr txBox="1"/>
          <p:nvPr/>
        </p:nvSpPr>
        <p:spPr>
          <a:xfrm>
            <a:off x="4754880" y="28803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2635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Dióda, usmerňovač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4754880" y="35661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úbytok napätia na dióde, jednoduchý a mostíkový usmerňovač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918704" y="3154680"/>
            <a:ext cx="347472" cy="274320"/>
          </a:xfrm>
          <a:prstGeom prst="rightArrow">
            <a:avLst/>
          </a:prstGeom>
          <a:solidFill>
            <a:srgbClr val="9FB3C2"/>
          </a:solidFill>
          <a:ln/>
        </p:spPr>
      </p:sp>
      <p:sp>
        <p:nvSpPr>
          <p:cNvPr id="16" name="Shape 14"/>
          <p:cNvSpPr/>
          <p:nvPr/>
        </p:nvSpPr>
        <p:spPr>
          <a:xfrm>
            <a:off x="8321040" y="2286000"/>
            <a:ext cx="3383280" cy="2011680"/>
          </a:xfrm>
          <a:prstGeom prst="roundRect">
            <a:avLst>
              <a:gd name="adj" fmla="val 2727"/>
            </a:avLst>
          </a:prstGeom>
          <a:solidFill>
            <a:srgbClr val="263543"/>
          </a:solidFill>
          <a:ln/>
          <a:effectLst>
            <a:outerShdw sx="100000" sy="100000" kx="0" ky="0" algn="bl" rotWithShape="0" blurRad="88900" dist="25400" dir="5400000">
              <a:srgbClr val="1B242E">
                <a:alpha val="22000"/>
              </a:srgbClr>
            </a:outerShdw>
          </a:effectLst>
        </p:spPr>
      </p:sp>
      <p:sp>
        <p:nvSpPr>
          <p:cNvPr id="17" name="Text 15"/>
          <p:cNvSpPr txBox="1"/>
          <p:nvPr/>
        </p:nvSpPr>
        <p:spPr>
          <a:xfrm>
            <a:off x="8595360" y="251460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3FE0C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DNES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8595360" y="28803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RFID, NFC, bezpečnostné tagy</a:t>
            </a:r>
            <a:endParaRPr lang="en-US" sz="1700" dirty="0"/>
          </a:p>
        </p:txBody>
      </p:sp>
      <p:sp>
        <p:nvSpPr>
          <p:cNvPr id="19" name="Text 17"/>
          <p:cNvSpPr txBox="1"/>
          <p:nvPr/>
        </p:nvSpPr>
        <p:spPr>
          <a:xfrm>
            <a:off x="8595360" y="3566160"/>
            <a:ext cx="28346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C9D4D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rovnaká fyzika, reálna aplikácia</a:t>
            </a:r>
            <a:endParaRPr lang="en-US" sz="12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26354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459486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22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430207" y="459486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22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082174" y="459486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22000"/>
              </a:srgbClr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0734142" y="4594860"/>
            <a:ext cx="1051560" cy="1051560"/>
          </a:xfrm>
          <a:prstGeom prst="arc">
            <a:avLst>
              <a:gd name="adj1" fmla="val 0"/>
              <a:gd name="adj2" fmla="val 10800000"/>
            </a:avLst>
          </a:prstGeom>
          <a:noFill/>
          <a:ln w="2045">
            <a:solidFill>
              <a:srgbClr val="3FE0C5">
                <a:alpha val="22000"/>
              </a:srgb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86109" y="4594860"/>
            <a:ext cx="1051560" cy="1051560"/>
          </a:xfrm>
          <a:prstGeom prst="arc">
            <a:avLst>
              <a:gd name="adj1" fmla="val 10800000"/>
              <a:gd name="adj2" fmla="val 21600000"/>
            </a:avLst>
          </a:prstGeom>
          <a:noFill/>
          <a:ln w="2045">
            <a:solidFill>
              <a:srgbClr val="3FE0C5">
                <a:alpha val="22000"/>
              </a:srgbClr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685800"/>
            <a:ext cx="1188720" cy="0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11680" y="685800"/>
            <a:ext cx="0" cy="653796"/>
          </a:xfrm>
          <a:prstGeom prst="line">
            <a:avLst/>
          </a:prstGeom>
          <a:noFill/>
          <a:ln w="15875">
            <a:solidFill>
              <a:srgbClr val="2C5C56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93699" y="65653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10" name="Shape 8"/>
          <p:cNvSpPr/>
          <p:nvPr/>
        </p:nvSpPr>
        <p:spPr>
          <a:xfrm>
            <a:off x="1982419" y="656539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11" name="Shape 9"/>
          <p:cNvSpPr/>
          <p:nvPr/>
        </p:nvSpPr>
        <p:spPr>
          <a:xfrm>
            <a:off x="1982419" y="1310335"/>
            <a:ext cx="58522" cy="58522"/>
          </a:xfrm>
          <a:prstGeom prst="ellipse">
            <a:avLst/>
          </a:prstGeom>
          <a:solidFill>
            <a:srgbClr val="2C5C56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822960" y="2468880"/>
            <a:ext cx="91440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Poďme na to!</a:t>
            </a:r>
            <a:endParaRPr lang="en-US" sz="4400" dirty="0"/>
          </a:p>
        </p:txBody>
      </p:sp>
      <p:sp>
        <p:nvSpPr>
          <p:cNvPr id="13" name="Text 11"/>
          <p:cNvSpPr txBox="1"/>
          <p:nvPr/>
        </p:nvSpPr>
        <p:spPr>
          <a:xfrm>
            <a:off x="822960" y="34290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3FE0C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Pracovný list  →  Laboratórne cvičenie (Blok 1 a Blok 2)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649224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RFID, NFC a bezpečnostné tagy · Úvod</a:t>
            </a:r>
            <a:endParaRPr lang="en-US" sz="900" dirty="0"/>
          </a:p>
        </p:txBody>
      </p:sp>
      <p:sp>
        <p:nvSpPr>
          <p:cNvPr id="15" name="Text 13"/>
          <p:cNvSpPr txBox="1"/>
          <p:nvPr/>
        </p:nvSpPr>
        <p:spPr>
          <a:xfrm>
            <a:off x="1118311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B6B7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Aplikovaná elektronika – RFID, NFC a bezpečnostné tagy (úvod)</dc:title>
  <dc:subject>PptxGenJS Presentation</dc:subject>
  <dc:creator>SPŠE Zochova</dc:creator>
  <cp:lastModifiedBy>SPŠE Zochova</cp:lastModifiedBy>
  <cp:revision>1</cp:revision>
  <dcterms:created xsi:type="dcterms:W3CDTF">2026-09-17T16:14:11Z</dcterms:created>
  <dcterms:modified xsi:type="dcterms:W3CDTF">2026-09-17T16:14:11Z</dcterms:modified>
</cp:coreProperties>
</file>