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notesMasterIdLst>
    <p:notesMasterId r:id="rId36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1-1.mp4"/><Relationship Id="rId2" Type="http://schemas.microsoft.com/office/2007/relationships/media" Target="../media/media-11-1.mp4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2-1.mp4"/><Relationship Id="rId2" Type="http://schemas.microsoft.com/office/2007/relationships/media" Target="../media/media-12-1.mp4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635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548640"/>
            <a:ext cx="2926080" cy="1280160"/>
          </a:xfrm>
          <a:prstGeom prst="wave">
            <a:avLst/>
          </a:prstGeom>
          <a:ln w="15240">
            <a:solidFill>
              <a:srgbClr val="33445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418320" y="4389120"/>
            <a:ext cx="3108960" cy="1463040"/>
          </a:xfrm>
          <a:prstGeom prst="wave">
            <a:avLst/>
          </a:prstGeom>
          <a:ln w="15240">
            <a:solidFill>
              <a:srgbClr val="33445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14400" y="914400"/>
            <a:ext cx="1005840" cy="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920240" y="914400"/>
            <a:ext cx="0" cy="553212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82396" y="88239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888236" y="1435608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3317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APLIKOVANÁ ELEKTRONIKA · LEKCIA 11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743200"/>
            <a:ext cx="10241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Zosilňovacie zapojenie so spoločným emitorom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1605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Ako tranzistor v aktívnej oblasti zosilní malý striedavý signál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6126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Tematický celok 10 · Zosilňovacie zapojenia s tranzistorom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4114800"/>
            <a:ext cx="2926080" cy="1280160"/>
          </a:xfrm>
          <a:prstGeom prst="wave">
            <a:avLst/>
          </a:prstGeom>
          <a:ln w="15240">
            <a:solidFill>
              <a:srgbClr val="EEF2F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22960" y="1325880"/>
            <a:ext cx="914400" cy="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37360" y="1325880"/>
            <a:ext cx="0" cy="50292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5528" y="129844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709928" y="180136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2148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5146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Predtým, než začneme…</a:t>
            </a:r>
            <a:endParaRPr lang="en-US" sz="3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38328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 otázky z minulej hodiny — pracovné oblasti a prúdové zosilnenie β.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11 · Opakovanie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2196" y="559155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397996" y="596874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ĽAHŠIA OTÁZKA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 / 03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8961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Aký vzorec platí pre kolektorový prúd tranzistora v aktívnej oblasti?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868680" y="4023360"/>
            <a:ext cx="10424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8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β × </a:t>
            </a:r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8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kolektorový prúd je β-násobkom (oveľa menšieho) bázového prúdu.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11 · Kvíz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2196" y="559155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397996" y="596874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STREDNÁ NÁROČNOSŤ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03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8961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pri návrhu tranzistorového spínača volíme bázový prúd 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 veľkou rezervou?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868680" y="4023360"/>
            <a:ext cx="10424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Lebo β sa líši kus od kusu aj s teplotou — zámerná rezerva („overdrive“) zaručí spoľahlivé zopnutie (saturáciu) aj pri nižšom β iného kusu tranzistora.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11 · Kvíz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2196" y="559155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397996" y="596874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NÁROČNEJŠIA OTÁZKA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03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8961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ktorej pracovnej oblasti tranzistor podľa vzorca 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β × 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skutočne „zosilňuje“ signál?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868680" y="4023360"/>
            <a:ext cx="10424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aktívnej oblasti — presne tá je dnes základom nového zosilňovacieho zapojenia, ktorému sa venujeme celú hodinu.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11 · Kvíz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502920"/>
            <a:ext cx="822960" cy="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02920"/>
            <a:ext cx="0" cy="452628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575036" y="47091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397996" y="923544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PROGRAM HODINY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100584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Plán dnešnej hodiny (≈ 55 minút)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822960" y="1920240"/>
            <a:ext cx="10515600" cy="1051560"/>
          </a:xfrm>
          <a:prstGeom prst="roundRect">
            <a:avLst>
              <a:gd name="adj" fmla="val 3478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1097280" y="2176272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97280" y="21762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1920240" y="2048256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Od spínača k zosilňovaču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1920240" y="2450592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Aktívna oblasť ako zosilňovač, zapojenie, úloha a mechanizmus jednotlivých súčiastok (vrátane výpočtu kondenzátorov).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692640" y="2267712"/>
            <a:ext cx="1417320" cy="365760"/>
          </a:xfrm>
          <a:prstGeom prst="roundRect">
            <a:avLst>
              <a:gd name="adj" fmla="val 15000"/>
            </a:avLst>
          </a:prstGeom>
          <a:solidFill>
            <a:srgbClr val="334458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692640" y="226771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20 min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22960" y="3154680"/>
            <a:ext cx="10515600" cy="1051560"/>
          </a:xfrm>
          <a:prstGeom prst="roundRect">
            <a:avLst>
              <a:gd name="adj" fmla="val 3478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1097280" y="3410712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97280" y="34107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920240" y="3282696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Pracovný bod (predpätie)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920240" y="3685032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Návrh R1, R2, RE a RC od nuly, potom jednosmerná analýza: </a:t>
            </a:r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20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15000"/>
              </a:lnSpc>
              <a:buNone/>
            </a:pPr>
            <a:r>
              <a:rPr lang="en-US" sz="120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20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záťažová priamka.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692640" y="3502152"/>
            <a:ext cx="1417320" cy="365760"/>
          </a:xfrm>
          <a:prstGeom prst="roundRect">
            <a:avLst>
              <a:gd name="adj" fmla="val 15000"/>
            </a:avLst>
          </a:prstGeom>
          <a:solidFill>
            <a:srgbClr val="334458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692640" y="350215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20 min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822960" y="4389120"/>
            <a:ext cx="10515600" cy="1051560"/>
          </a:xfrm>
          <a:prstGeom prst="roundRect">
            <a:avLst>
              <a:gd name="adj" fmla="val 3478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1097280" y="4645152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1097280" y="46451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1920240" y="4517136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Striedavé zosilnenie</a:t>
            </a:r>
            <a:endParaRPr lang="en-US" sz="1700" dirty="0"/>
          </a:p>
        </p:txBody>
      </p:sp>
      <p:sp>
        <p:nvSpPr>
          <p:cNvPr id="26" name="Text 24"/>
          <p:cNvSpPr txBox="1"/>
          <p:nvPr/>
        </p:nvSpPr>
        <p:spPr>
          <a:xfrm>
            <a:off x="1920240" y="4919472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Výpočet zosilnenia </a:t>
            </a:r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15000"/>
              </a:lnSpc>
              <a:buNone/>
            </a:pPr>
            <a:r>
              <a:rPr lang="en-US" sz="120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výstupného signálu — vrátane fázového posunu o 180°.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9692640" y="4736592"/>
            <a:ext cx="1417320" cy="365760"/>
          </a:xfrm>
          <a:prstGeom prst="roundRect">
            <a:avLst>
              <a:gd name="adj" fmla="val 15000"/>
            </a:avLst>
          </a:prstGeom>
          <a:solidFill>
            <a:srgbClr val="334458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92640" y="473659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15 min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Úvod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0" y="1280160"/>
            <a:ext cx="36576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6000" b="1" dirty="0">
                <a:solidFill>
                  <a:srgbClr val="EEF2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26000" dirty="0"/>
          </a:p>
        </p:txBody>
      </p:sp>
      <p:sp>
        <p:nvSpPr>
          <p:cNvPr id="3" name="Shape 1"/>
          <p:cNvSpPr/>
          <p:nvPr/>
        </p:nvSpPr>
        <p:spPr>
          <a:xfrm>
            <a:off x="822960" y="1325880"/>
            <a:ext cx="914400" cy="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37360" y="1325880"/>
            <a:ext cx="0" cy="50292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5528" y="129844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709928" y="180136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2148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A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514600"/>
            <a:ext cx="6858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Od spínača k zosilňovaču</a:t>
            </a:r>
            <a:endParaRPr lang="en-US" sz="3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79476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Aktívna oblasť ako motor zosilňovacieho zapojenia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22960" y="4526280"/>
            <a:ext cx="109728" cy="109728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1" name="Shape 9"/>
          <p:cNvSpPr/>
          <p:nvPr/>
        </p:nvSpPr>
        <p:spPr>
          <a:xfrm>
            <a:off x="1060704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298448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11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A · MOTIVÁCIA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Od digitálneho spínača k analógovému zosilňovaču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0607040" y="5623560"/>
            <a:ext cx="292608" cy="292608"/>
          </a:xfrm>
          <a:prstGeom prst="ellipse">
            <a:avLst/>
          </a:prstGeom>
          <a:solidFill>
            <a:srgbClr val="3FE0C5"/>
          </a:solidFill>
          <a:ln w="12700">
            <a:solidFill>
              <a:srgbClr val="0E7A6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991088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375136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Zosilňovač so spoločným emitorom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08760"/>
            <a:ext cx="11064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Lekcia 10 využívala tranzistor len v dvoch krajných stavoch — v závernej oblasti (vypnutý) a v saturácii (naplno zopnutý), teda digitálne. Dnes využijeme tretiu, prostrednú oblasť — aktívnu — kde platí 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β × 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malá zmena bázového prúdu (alebo napätia 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spôsobí PROPORCIONÁLNE väčšiu zmenu kolektorového prúdu. Ak tranzistor udržíme trvalo v aktívnej oblasti a na bázu privedieme malý striedavý signál, na kolektore dostaneme rovnaký signál, len oveľa väčší — to je zosilňovač.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2971800"/>
            <a:ext cx="5349240" cy="2834640"/>
          </a:xfrm>
          <a:prstGeom prst="roundRect">
            <a:avLst>
              <a:gd name="adj" fmla="val 968"/>
            </a:avLst>
          </a:prstGeom>
          <a:solidFill>
            <a:srgbClr val="EEF2F5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2960" y="3154680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SPÍNAČ (LEKCIA 10)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3520440"/>
            <a:ext cx="48006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Tranzistor skáče medzi dvomi krajnými stavmi — závierna oblasť (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0) a saturácia (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limitovaný záťažou). Výstup je digitálny: buď „vypnuté“, alebo „naplno zapnuté“, nič medzitým.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263640" y="2971800"/>
            <a:ext cx="5349240" cy="2834640"/>
          </a:xfrm>
          <a:prstGeom prst="roundRect">
            <a:avLst>
              <a:gd name="adj" fmla="val 968"/>
            </a:avLst>
          </a:prstGeom>
          <a:solidFill>
            <a:srgbClr val="26354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537960" y="3154680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ZOSILŇOVAČ (DNES)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537960" y="3520440"/>
            <a:ext cx="48006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Tranzistor zostáva trvalo v aktívnej oblasti, v tzv. pracovnom bode. Malý striedavý signál na báze rozkýva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2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plynulo okolo tohto bodu — výstup je analógový, spojitý obraz vstupu, len väčší (a otočený).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A · ZAPOJENIE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Zosilňovač so spoločným emitorom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0607040" y="5623560"/>
            <a:ext cx="292608" cy="292608"/>
          </a:xfrm>
          <a:prstGeom prst="ellipse">
            <a:avLst/>
          </a:prstGeom>
          <a:solidFill>
            <a:srgbClr val="3FE0C5"/>
          </a:solidFill>
          <a:ln w="12700">
            <a:solidFill>
              <a:srgbClr val="0E7A6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991088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375136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Zosilňovač so spoločným emitorom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463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Názov „so spoločným emitorom“ znamená, že emitor je (striedavo) spoločný pre vstupný aj výstupný obvod — vstupný signál privádzame medzi bázu a emitor, výstupný odoberáme medzi kolektor a emitor. R1 a R2 nastavujú jednosmerný pracovný bod, RC a RE ho ustaľujú, CE a väzobné kondenzátory oddeľujú striedavý signál od jednosmerných napätí.</a:t>
            </a:r>
            <a:endParaRPr lang="en-US" sz="1300" dirty="0"/>
          </a:p>
        </p:txBody>
      </p:sp>
      <p:pic>
        <p:nvPicPr>
          <p:cNvPr id="10" name="Image 0" descr="/home/claude/lekcia11/assets/ce_amplif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29097" y="2331720"/>
            <a:ext cx="4530758" cy="39776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A · SÚČIASTKY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Úloha jednotlivých súčiastok v obvode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0607040" y="5623560"/>
            <a:ext cx="292608" cy="292608"/>
          </a:xfrm>
          <a:prstGeom prst="ellipse">
            <a:avLst/>
          </a:prstGeom>
          <a:solidFill>
            <a:srgbClr val="3FE0C5"/>
          </a:solidFill>
          <a:ln w="12700">
            <a:solidFill>
              <a:srgbClr val="0E7A6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991088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375136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Zosilňovač so spoločným emitorom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48640" y="1600200"/>
            <a:ext cx="11064240" cy="9601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1673352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R1, R2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108960" y="1673352"/>
            <a:ext cx="8321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Deličové predpätie — nastavujú jednosmerné napätie na báze, a tým celý pracovný bod (Blok B).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48640" y="2697480"/>
            <a:ext cx="11064240" cy="960120"/>
          </a:xfrm>
          <a:prstGeom prst="roundRect">
            <a:avLst>
              <a:gd name="adj" fmla="val 2857"/>
            </a:avLst>
          </a:prstGeom>
          <a:solidFill>
            <a:srgbClr val="EEF2F5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2770632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RC, RE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108960" y="2770632"/>
            <a:ext cx="8321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 premieňa zmenu 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0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na zmenu napätia (výstup); RE stabilizuje pracovný bod voči zmenám β a teploty.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3794760"/>
            <a:ext cx="11064240" cy="9601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3867912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(bypass)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3108960" y="3867912"/>
            <a:ext cx="8321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 striedavý signál skratuje RE na zem — bez neho by RE brzdil zosilnenie (pozri bonus na konci).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48640" y="4892040"/>
            <a:ext cx="11064240" cy="960120"/>
          </a:xfrm>
          <a:prstGeom prst="roundRect">
            <a:avLst>
              <a:gd name="adj" fmla="val 2857"/>
            </a:avLst>
          </a:prstGeom>
          <a:solidFill>
            <a:srgbClr val="EEF2F5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2960" y="4965192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Cin, Cout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3108960" y="4965192"/>
            <a:ext cx="8321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Väzobné kondenzátory — prepúšťajú striedavý signál, ale blokujú jednosmerné napätie medzi stupňami.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A · MECHANIZMUS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Ako RE naozaj stabilizuje pracovný bod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0607040" y="5623560"/>
            <a:ext cx="292608" cy="292608"/>
          </a:xfrm>
          <a:prstGeom prst="ellipse">
            <a:avLst/>
          </a:prstGeom>
          <a:solidFill>
            <a:srgbClr val="3FE0C5"/>
          </a:solidFill>
          <a:ln w="12700">
            <a:solidFill>
              <a:srgbClr val="0E7A6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991088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375136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Zosilňovač so spoločným emitorom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463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 a R2 nastavia napätie </a:t>
            </a:r>
            <a:pPr indent="0" marL="0">
              <a:lnSpc>
                <a:spcPct val="124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4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24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to je pevné, od tranzistora nezávislé. Ale prúd </a:t>
            </a:r>
            <a:pPr indent="0" marL="0">
              <a:lnSpc>
                <a:spcPct val="124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4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4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(a teda aj </a:t>
            </a:r>
            <a:pPr indent="0" marL="0">
              <a:lnSpc>
                <a:spcPct val="124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4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4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závisí od β, ktoré sa mierne líši kus od kusu a mení sa s teplotou. RE premieňa každú takú zmenu na signál, ktorý pôsobí presne opačným smerom — ide o zápornú, stabilizujúcu spätnú väzbu:</a:t>
            </a:r>
            <a:endParaRPr lang="en-US" sz="1250" dirty="0"/>
          </a:p>
        </p:txBody>
      </p:sp>
      <p:pic>
        <p:nvPicPr>
          <p:cNvPr id="3" name="Media 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48640" y="2286000"/>
            <a:ext cx="4828032" cy="301752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48640" y="2286000"/>
            <a:ext cx="4828032" cy="3017520"/>
          </a:xfrm>
          <a:prstGeom prst="roundRect">
            <a:avLst>
              <a:gd name="adj" fmla="val 909"/>
            </a:avLst>
          </a:prstGeom>
          <a:solidFill>
            <a:srgbClr val="FFFFFF">
              <a:alpha val="0"/>
            </a:srgbClr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5358384"/>
            <a:ext cx="4828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prehrať animáciu slučky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5833872" y="2496312"/>
            <a:ext cx="402336" cy="402336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833872" y="249631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0" y="2331720"/>
            <a:ext cx="52395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18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stúpne (napr. teplota rastie, alebo iný kus s vyšším β).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5833872" y="3227832"/>
            <a:ext cx="402336" cy="402336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833872" y="32278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6400800" y="3063240"/>
            <a:ext cx="52395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18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stúpne → </a:t>
            </a:r>
            <a:pPr indent="0" marL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8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18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× RE stúpne.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5833872" y="3959352"/>
            <a:ext cx="402336" cy="402336"/>
          </a:xfrm>
          <a:prstGeom prst="ellipse">
            <a:avLst/>
          </a:prstGeom>
          <a:solidFill>
            <a:srgbClr val="26354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5833872" y="39593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6400800" y="3794760"/>
            <a:ext cx="52395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8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</a:t>
            </a:r>
            <a:pPr indent="0" marL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8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− </a:t>
            </a:r>
            <a:pPr indent="0" marL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8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KLESÁ (</a:t>
            </a:r>
            <a:pPr indent="0" marL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8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je pevné, dané deličom).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5833872" y="4690872"/>
            <a:ext cx="402336" cy="402336"/>
          </a:xfrm>
          <a:prstGeom prst="ellipse">
            <a:avLst/>
          </a:prstGeom>
          <a:solidFill>
            <a:srgbClr val="26354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5833872" y="46908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6400800" y="4526280"/>
            <a:ext cx="52395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18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klesá → </a:t>
            </a:r>
            <a:pPr indent="0" marL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18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 vracia späť nadol.</a:t>
            </a:r>
            <a:endParaRPr lang="en-US" sz="12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5669280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Toto je záporná spätná väzba: odchýlka </a:t>
            </a:r>
            <a:pPr indent="0" marL="0">
              <a:lnSpc>
                <a:spcPct val="125000"/>
              </a:lnSpc>
              <a:buNone/>
            </a:pPr>
            <a:r>
              <a:rPr lang="en-US" sz="11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10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buNone/>
            </a:pPr>
            <a:r>
              <a:rPr lang="en-US" sz="11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sama vytvorí zmenu, ktorá pôsobí PROTI tejto odchýlke — výsledný </a:t>
            </a:r>
            <a:pPr indent="0" marL="0">
              <a:lnSpc>
                <a:spcPct val="125000"/>
              </a:lnSpc>
              <a:buNone/>
            </a:pPr>
            <a:r>
              <a:rPr lang="en-US" sz="11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10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buNone/>
            </a:pPr>
            <a:r>
              <a:rPr lang="en-US" sz="11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 ustáli oveľa bližšie k pôvodnej hodnote, než keby RE vôbec nebolo. Väčšie RE → silnejšia stabilizácia, ale aj väčší jednosmerný úbytok napätia (menej priestoru pre </a:t>
            </a:r>
            <a:pPr indent="0" marL="0">
              <a:lnSpc>
                <a:spcPct val="125000"/>
              </a:lnSpc>
              <a:buNone/>
            </a:pPr>
            <a:r>
              <a:rPr lang="en-US" sz="11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10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pPr indent="0" marL="0">
              <a:lnSpc>
                <a:spcPct val="125000"/>
              </a:lnSpc>
              <a:buNone/>
            </a:pPr>
            <a:r>
              <a:rPr lang="en-US" sz="11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A · MECHANIZMUS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CE, Cin a Cout „fungujú“ len pre striedavý signál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0607040" y="5623560"/>
            <a:ext cx="292608" cy="292608"/>
          </a:xfrm>
          <a:prstGeom prst="ellipse">
            <a:avLst/>
          </a:prstGeom>
          <a:solidFill>
            <a:srgbClr val="3FE0C5"/>
          </a:solidFill>
          <a:ln w="12700">
            <a:solidFill>
              <a:srgbClr val="0E7A6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991088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375136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Zosilňovač so spoločným emitorom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463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Kondenzátor kladie prúdu odpor (reaktanciu) X_C = 1 / (2πfC), závislý od frekvencie f. Pri jednosmernom prúde (f = 0) je X_C nekonečné — správa sa ako rozpojený obvod. Pri dostatočne vysokej frekvencii je X_C takmer nulové — správa sa takmer ako skrat. Presne tento rozdiel využívame trikrát v tom istom obvode:</a:t>
            </a:r>
            <a:endParaRPr lang="en-US" sz="1250" dirty="0"/>
          </a:p>
        </p:txBody>
      </p:sp>
      <p:pic>
        <p:nvPicPr>
          <p:cNvPr id="3" name="Media 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48640" y="2468880"/>
            <a:ext cx="4324096" cy="256032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48640" y="2468880"/>
            <a:ext cx="4324096" cy="2560320"/>
          </a:xfrm>
          <a:prstGeom prst="roundRect">
            <a:avLst>
              <a:gd name="adj" fmla="val 1071"/>
            </a:avLst>
          </a:prstGeom>
          <a:solidFill>
            <a:srgbClr val="FFFFFF">
              <a:alpha val="0"/>
            </a:srgbClr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5084064"/>
            <a:ext cx="43240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prehrať animáciu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5192776" y="2468880"/>
            <a:ext cx="6447536" cy="1188720"/>
          </a:xfrm>
          <a:prstGeom prst="roundRect">
            <a:avLst>
              <a:gd name="adj" fmla="val 2308"/>
            </a:avLst>
          </a:prstGeom>
          <a:solidFill>
            <a:srgbClr val="EEF2F5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467096" y="2615184"/>
            <a:ext cx="5898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CE — OBCHÁDZA RE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5467096" y="2926080"/>
            <a:ext cx="58988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DC (rozpojené) drží RE stabilný pracovný bod. Pri AC (skrat) je RE skratované → plné zosilnenie </a:t>
            </a:r>
            <a:pPr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2000"/>
              </a:lnSpc>
              <a:buNone/>
            </a:pPr>
            <a:r>
              <a:rPr lang="en-US" sz="10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−RC/</a:t>
            </a:r>
            <a:pPr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2000"/>
              </a:lnSpc>
              <a:buNone/>
            </a:pPr>
            <a:r>
              <a:rPr lang="en-US" sz="10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5192776" y="3794760"/>
            <a:ext cx="6447536" cy="1188720"/>
          </a:xfrm>
          <a:prstGeom prst="roundRect">
            <a:avLst>
              <a:gd name="adj" fmla="val 2308"/>
            </a:avLst>
          </a:prstGeom>
          <a:solidFill>
            <a:srgbClr val="26354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467096" y="3941064"/>
            <a:ext cx="5898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CIN, COUT — ODDEĽUJÚ DC, PREPÚŠŤAJÚ AC</a:t>
            </a:r>
            <a:endParaRPr lang="en-US" sz="1000" dirty="0"/>
          </a:p>
        </p:txBody>
      </p:sp>
      <p:sp>
        <p:nvSpPr>
          <p:cNvPr id="18" name="Text 15"/>
          <p:cNvSpPr txBox="1"/>
          <p:nvPr/>
        </p:nvSpPr>
        <p:spPr>
          <a:xfrm>
            <a:off x="5467096" y="4251960"/>
            <a:ext cx="58988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DC blokujú napätie medzi stupňami (nezávislé pracovné body). Pri AC prejde signál takmer bez straty.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548640" y="5120640"/>
            <a:ext cx="10881360" cy="1143000"/>
          </a:xfrm>
          <a:prstGeom prst="roundRect">
            <a:avLst>
              <a:gd name="adj" fmla="val 2400"/>
            </a:avLst>
          </a:prstGeom>
          <a:solidFill>
            <a:srgbClr val="5B7B93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868680" y="5120640"/>
            <a:ext cx="10241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15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Aká veľká má byť kapacita? Pravidlo: X_C má byť aspoň 10× menšie než odpor, cez ktorý AC signál tečie, pri najnižšej frekvencii f, ktorú chceme ešte prepustiť. Príklad pri f = 100 Hz: pre CE (vidí RE = 1 kΩ) vychádza X_C ≤ 100 Ω → C ≳ 16 µF → voľba štandardnej hodnoty 22 µF. Pre Cin (vidí R1∥R2 ≈ 3,9 kΩ) vychádza C ≳ 4,1 µF → voľba 4,7 µF. Pre Cout je postup identický, len s odporom (RC+RL) na výstupnej strane.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0" y="1280160"/>
            <a:ext cx="36576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6000" b="1" dirty="0">
                <a:solidFill>
                  <a:srgbClr val="EEF2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26000" dirty="0"/>
          </a:p>
        </p:txBody>
      </p:sp>
      <p:sp>
        <p:nvSpPr>
          <p:cNvPr id="3" name="Shape 1"/>
          <p:cNvSpPr/>
          <p:nvPr/>
        </p:nvSpPr>
        <p:spPr>
          <a:xfrm>
            <a:off x="822960" y="1325880"/>
            <a:ext cx="914400" cy="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37360" y="1325880"/>
            <a:ext cx="0" cy="50292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5528" y="129844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709928" y="180136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2148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B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514600"/>
            <a:ext cx="6858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Pracovný bod (predpätie)</a:t>
            </a:r>
            <a:endParaRPr lang="en-US" sz="3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79476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Jednosmerná analýza obvodu — kde presne tranzistor „pokojne sedí“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22960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1" name="Shape 9"/>
          <p:cNvSpPr/>
          <p:nvPr/>
        </p:nvSpPr>
        <p:spPr>
          <a:xfrm>
            <a:off x="1060704" y="4526280"/>
            <a:ext cx="109728" cy="109728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2" name="Shape 10"/>
          <p:cNvSpPr/>
          <p:nvPr/>
        </p:nvSpPr>
        <p:spPr>
          <a:xfrm>
            <a:off x="1298448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11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B · MOTIVÁCIA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potrebujeme pracovný bod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0607040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991088" y="5623560"/>
            <a:ext cx="292608" cy="292608"/>
          </a:xfrm>
          <a:prstGeom prst="ellipse">
            <a:avLst/>
          </a:prstGeom>
          <a:solidFill>
            <a:srgbClr val="3FE0C5"/>
          </a:solidFill>
          <a:ln w="12700">
            <a:solidFill>
              <a:srgbClr val="0E7A6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375136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Pracovný bod (predpätie)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08760"/>
            <a:ext cx="11064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 jednosmerného predpätia by tranzistor buď vôbec neviedol (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0, celá záporná polvlna signálu by sa orezala), alebo by sa hneď saturoval (celá kladná polvlna by sa orezala) — v oboch prípadoch skreslený, nepoužiteľný výstup. Riešenie: R1 a R2 nastavia tranzistoru „pokojový“ jednosmerný bod Q niekde v strede aktívnej oblasti — a striedavý signál sa potom okolo neho môže voľne kývať oboma smermi.</a:t>
            </a:r>
            <a:endParaRPr lang="en-US" sz="1300" dirty="0"/>
          </a:p>
        </p:txBody>
      </p:sp>
      <p:pic>
        <p:nvPicPr>
          <p:cNvPr id="10" name="Image 0" descr="/home/claude/lekcia11/assets/qpoint_famil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5158" y="2560320"/>
            <a:ext cx="4618637" cy="352044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548640" y="612648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Q1, Q2, Q3: rovnaký R1/R2 delič (rovnaké </a:t>
            </a:r>
            <a:pPr algn="ctr" indent="0" marL="0">
              <a:buNone/>
            </a:pPr>
            <a:r>
              <a:rPr lang="en-US" sz="10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algn="ctr" indent="0" marL="0">
              <a:buNone/>
            </a:pPr>
            <a:r>
              <a:rPr lang="en-US" sz="105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algn="ctr" indent="0" marL="0">
              <a:buNone/>
            </a:pPr>
            <a:r>
              <a:rPr lang="en-US" sz="10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len iné RC — presný postup návrhu RC je v Bloku B (str. 16).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B · NÁVRH I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Ako v skutočnosti zvolíme R1, R2 a RE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0607040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991088" y="5623560"/>
            <a:ext cx="292608" cy="292608"/>
          </a:xfrm>
          <a:prstGeom prst="ellipse">
            <a:avLst/>
          </a:prstGeom>
          <a:solidFill>
            <a:srgbClr val="3FE0C5"/>
          </a:solidFill>
          <a:ln w="12700">
            <a:solidFill>
              <a:srgbClr val="0E7A6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375136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Pracovný bod (predpätie)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4630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Bloku B doteraz sme R1, R2, RE dostali „hotové“ zo schémy. V praxi ich musí niekto najprv navrhnúť — tu je bežný postup, krok za krokom, na presne tých istých hodnotách, aké má naša schéma: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2148840"/>
            <a:ext cx="5349240" cy="3931920"/>
          </a:xfrm>
          <a:prstGeom prst="roundRect">
            <a:avLst>
              <a:gd name="adj" fmla="val 698"/>
            </a:avLst>
          </a:prstGeom>
          <a:solidFill>
            <a:srgbClr val="EEF2F5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2960" y="2331720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POSTUP NÁVRHU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2743200"/>
            <a:ext cx="365760" cy="36576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2743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325880" y="2697480"/>
            <a:ext cx="4434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Zvoľ </a:t>
            </a:r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0000"/>
              </a:lnSpc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</a:t>
            </a:r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cieľový pracovný bod </a:t>
            </a:r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0000"/>
              </a:lnSpc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,Q ≈ 1,4 mA (blízko stredu záťažovej priamky).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22960" y="3584448"/>
            <a:ext cx="365760" cy="36576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35844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325880" y="3538728"/>
            <a:ext cx="4434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Zvoľ prúd deličom I2 ≈ 0,45 mA — rádovo desiatky× väčší než </a:t>
            </a:r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0000"/>
              </a:lnSpc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aby </a:t>
            </a:r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0000"/>
              </a:lnSpc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takmer nezávisel od konkrétneho β.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822960" y="4425696"/>
            <a:ext cx="365760" cy="36576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2960" y="44256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379976"/>
            <a:ext cx="4434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Zvoľ úbytok </a:t>
            </a:r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0000"/>
              </a:lnSpc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1,4 V na RE (bežne 10 – 20 % z </a:t>
            </a:r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0000"/>
              </a:lnSpc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</a:t>
            </a:r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kompromis stabilita vs. využitie napájania).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22960" y="5266944"/>
            <a:ext cx="365760" cy="36576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822960" y="52669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1325880" y="5221224"/>
            <a:ext cx="4434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Dopočítaj </a:t>
            </a:r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0000"/>
              </a:lnSpc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0000"/>
              </a:lnSpc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0000"/>
              </a:lnSpc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</a:t>
            </a:r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1,4 + 0,7 = 2,11 V.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263640" y="2148840"/>
            <a:ext cx="5349240" cy="3931920"/>
          </a:xfrm>
          <a:prstGeom prst="roundRect">
            <a:avLst>
              <a:gd name="adj" fmla="val 698"/>
            </a:avLst>
          </a:prstGeom>
          <a:solidFill>
            <a:srgbClr val="263543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537960" y="2331720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VÝSLEDNÉ HODNOTY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6537960" y="278892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R2 = </a:t>
            </a:r>
            <a:pPr indent="0" marL="0">
              <a:buNone/>
            </a:pPr>
            <a:r>
              <a:rPr lang="en-US" sz="13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buNone/>
            </a:pPr>
            <a:r>
              <a:rPr lang="en-US" sz="1350" b="1" baseline="-40000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indent="0" marL="0">
              <a:buNone/>
            </a:pPr>
            <a:r>
              <a:rPr lang="en-US" sz="13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I2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6537960" y="315468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2,11 V / 0,45 mA ≈ 4,7 kΩ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6537960" y="365760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R1 = (</a:t>
            </a:r>
            <a:pPr indent="0" marL="0">
              <a:buNone/>
            </a:pPr>
            <a:r>
              <a:rPr lang="en-US" sz="13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buNone/>
            </a:pPr>
            <a:r>
              <a:rPr lang="en-US" sz="1350" b="1" baseline="-40000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CC</a:t>
            </a:r>
            <a:pPr indent="0" marL="0">
              <a:buNone/>
            </a:pPr>
            <a:r>
              <a:rPr lang="en-US" sz="13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pPr indent="0" marL="0">
              <a:buNone/>
            </a:pPr>
            <a:r>
              <a:rPr lang="en-US" sz="13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buNone/>
            </a:pPr>
            <a:r>
              <a:rPr lang="en-US" sz="1350" b="1" baseline="-40000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indent="0" marL="0">
              <a:buNone/>
            </a:pPr>
            <a:r>
              <a:rPr lang="en-US" sz="13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/ I2</a:t>
            </a:r>
            <a:endParaRPr lang="en-US" sz="1350" dirty="0"/>
          </a:p>
        </p:txBody>
      </p:sp>
      <p:sp>
        <p:nvSpPr>
          <p:cNvPr id="29" name="Text 27"/>
          <p:cNvSpPr txBox="1"/>
          <p:nvPr/>
        </p:nvSpPr>
        <p:spPr>
          <a:xfrm>
            <a:off x="6537960" y="402336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9,89 V / 0,45 mA ≈ 22 kΩ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6537960" y="452628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 = </a:t>
            </a:r>
            <a:pPr indent="0" marL="0">
              <a:buNone/>
            </a:pPr>
            <a:r>
              <a:rPr lang="en-US" sz="13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buNone/>
            </a:pPr>
            <a:r>
              <a:rPr lang="en-US" sz="1350" b="1" baseline="-40000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13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</a:t>
            </a:r>
            <a:pPr indent="0" marL="0">
              <a:buNone/>
            </a:pPr>
            <a:r>
              <a:rPr lang="en-US" sz="13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pPr indent="0" marL="0">
              <a:buNone/>
            </a:pPr>
            <a:r>
              <a:rPr lang="en-US" sz="1350" b="1" baseline="-40000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indent="0" marL="0">
              <a:buNone/>
            </a:pPr>
            <a:r>
              <a:rPr lang="en-US" sz="13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,Q</a:t>
            </a:r>
            <a:endParaRPr lang="en-US" sz="1350" dirty="0"/>
          </a:p>
        </p:txBody>
      </p:sp>
      <p:sp>
        <p:nvSpPr>
          <p:cNvPr id="31" name="Text 29"/>
          <p:cNvSpPr txBox="1"/>
          <p:nvPr/>
        </p:nvSpPr>
        <p:spPr>
          <a:xfrm>
            <a:off x="6537960" y="489204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1,41 V / 1,41 mA ≈ 1 kΩ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6537960" y="5440680"/>
            <a:ext cx="4526280" cy="685800"/>
          </a:xfrm>
          <a:prstGeom prst="roundRect">
            <a:avLst>
              <a:gd name="adj" fmla="val 5333"/>
            </a:avLst>
          </a:prstGeom>
          <a:solidFill>
            <a:srgbClr val="334458"/>
          </a:solidFill>
          <a:ln w="12700">
            <a:solidFill>
              <a:srgbClr val="3FE0C5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537960" y="5440680"/>
            <a:ext cx="4526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i="1" dirty="0">
                <a:solidFill>
                  <a:srgbClr val="3FE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presne hodnoty z našej schémy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B · NÁVRH II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Ako zvolíme RC — kompromis medzi polohou Q a ziskom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0607040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991088" y="5623560"/>
            <a:ext cx="292608" cy="292608"/>
          </a:xfrm>
          <a:prstGeom prst="ellipse">
            <a:avLst/>
          </a:prstGeom>
          <a:solidFill>
            <a:srgbClr val="3FE0C5"/>
          </a:solidFill>
          <a:ln w="12700">
            <a:solidFill>
              <a:srgbClr val="0E7A6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375136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Pracovný bod (predpätie)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4630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 ovplyvňuje naraz DVE veci: (1) jednosmernú polohu bodu Q —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,Q =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−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,Q×(RC+RE), a (2) striedavé zosilnenie —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−RC /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(Blok C). Väčšie RC teda znamená väčšie zosilnenie, ale aj bod Q bližšie k saturácii (menší priestor pre rozkmit signálu).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2514600"/>
            <a:ext cx="4480560" cy="3566160"/>
          </a:xfrm>
          <a:prstGeom prst="roundRect">
            <a:avLst>
              <a:gd name="adj" fmla="val 769"/>
            </a:avLst>
          </a:prstGeom>
          <a:solidFill>
            <a:srgbClr val="EEF2F5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2960" y="2697480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CIEĽ: SYMETRICKÝ ROZKMIT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3063240"/>
            <a:ext cx="3931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Aby mal striedavý signál rovnaký priestor „hore“ aj „dole“ bez orezania, navrhujeme bod Q do stredu záťažovej priamky: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370332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buNone/>
            </a:pPr>
            <a:r>
              <a:rPr lang="en-US" sz="12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</a:t>
            </a:r>
            <a:pPr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,Q ≈ (</a:t>
            </a:r>
            <a:pPr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buNone/>
            </a:pPr>
            <a:r>
              <a:rPr lang="en-US" sz="12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CC</a:t>
            </a:r>
            <a:pPr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pPr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buNone/>
            </a:pPr>
            <a:r>
              <a:rPr lang="en-US" sz="12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/ 2 ≈ (12 − 1,4) / 2 ≈ 5,3 V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429768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RC = (</a:t>
            </a:r>
            <a:pPr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buNone/>
            </a:pPr>
            <a:r>
              <a:rPr lang="en-US" sz="12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CC</a:t>
            </a:r>
            <a:pPr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pPr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buNone/>
            </a:pPr>
            <a:r>
              <a:rPr lang="en-US" sz="12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pPr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buNone/>
            </a:pPr>
            <a:r>
              <a:rPr lang="en-US" sz="12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</a:t>
            </a:r>
            <a:pPr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,Q) / </a:t>
            </a:r>
            <a:pPr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pPr indent="0" marL="0">
              <a:buNone/>
            </a:pPr>
            <a:r>
              <a:rPr lang="en-US" sz="12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,Q ≈ 5,3 V / 1,41 mA ≈ 3,75 kΩ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822960" y="4937760"/>
            <a:ext cx="3931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Najbližšia štandardná hodnota (rad E12) je buď 3,3 kΩ, alebo 3,9 kΩ — obe sú v praxi úplne v poriadku.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303520" y="2514600"/>
            <a:ext cx="4480560" cy="3566160"/>
          </a:xfrm>
          <a:prstGeom prst="roundRect">
            <a:avLst>
              <a:gd name="adj" fmla="val 769"/>
            </a:avLst>
          </a:prstGeom>
          <a:solidFill>
            <a:srgbClr val="263543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577840" y="2697480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NAŠA VOĽBA: RC = 3,3 kΩ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5577840" y="3063240"/>
            <a:ext cx="3931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Skutočné </a:t>
            </a:r>
            <a:pPr indent="0" marL="0">
              <a:lnSpc>
                <a:spcPct val="128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8000"/>
              </a:lnSpc>
              <a:buNone/>
            </a:pPr>
            <a:r>
              <a:rPr lang="en-US" sz="11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pPr indent="0" marL="0">
              <a:lnSpc>
                <a:spcPct val="128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,Q s RC = 3,3 kΩ (Blok B3): ≈ 5,9 V — mierne nad presným stredom, ale stále bezpečne v aktívnej oblasti, ďaleko od saturácie aj od závernej oblasti.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577840" y="4206240"/>
            <a:ext cx="3931920" cy="822960"/>
          </a:xfrm>
          <a:prstGeom prst="roundRect">
            <a:avLst>
              <a:gd name="adj" fmla="val 4444"/>
            </a:avLst>
          </a:prstGeom>
          <a:solidFill>
            <a:srgbClr val="334458"/>
          </a:solidFill>
          <a:ln w="12700">
            <a:solidFill>
              <a:srgbClr val="3FE0C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577840" y="4206240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1350" b="1" baseline="-40000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algn="ctr" indent="0" marL="0">
              <a:buNone/>
            </a:pPr>
            <a:r>
              <a:rPr lang="en-US" sz="13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−RC / </a:t>
            </a:r>
            <a:pPr algn="ctr" indent="0" marL="0">
              <a:buNone/>
            </a:pPr>
            <a:r>
              <a:rPr lang="en-US" sz="13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algn="ctr" indent="0" marL="0">
              <a:buNone/>
            </a:pPr>
            <a:r>
              <a:rPr lang="en-US" sz="1350" b="1" baseline="-40000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algn="ctr" indent="0" marL="0">
              <a:buNone/>
            </a:pPr>
            <a:r>
              <a:rPr lang="en-US" sz="13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−3,3 kΩ / 17,7 Ω ≈ −186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5577840" y="5120640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050" i="1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Rovnaké RC teda súčasne definuje aj DC polohu, aj AC zosilnenie — to je práve to prepojenie medzi Blokom B a Blokom C.</a:t>
            </a:r>
            <a:endParaRPr lang="en-US" sz="1050" dirty="0"/>
          </a:p>
        </p:txBody>
      </p:sp>
      <p:pic>
        <p:nvPicPr>
          <p:cNvPr id="22" name="Image 0" descr="/home/claude/lekcia11/assets/hl_collect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0" y="3448097"/>
            <a:ext cx="1581912" cy="1699167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9966960" y="5202127"/>
            <a:ext cx="17647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8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KVL slučka:
</a:t>
            </a:r>
            <a:pPr algn="ctr" indent="0" marL="0">
              <a:lnSpc>
                <a:spcPct val="110000"/>
              </a:lnSpc>
              <a:buNone/>
            </a:pPr>
            <a:r>
              <a:rPr lang="en-US" sz="8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algn="ctr" indent="0" marL="0">
              <a:lnSpc>
                <a:spcPct val="110000"/>
              </a:lnSpc>
              <a:buNone/>
            </a:pPr>
            <a:r>
              <a:rPr lang="en-US" sz="80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</a:t>
            </a:r>
            <a:pPr algn="ctr" indent="0" marL="0">
              <a:lnSpc>
                <a:spcPct val="110000"/>
              </a:lnSpc>
              <a:buNone/>
            </a:pPr>
            <a:r>
              <a:rPr lang="en-US" sz="8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→RC→tranzistor→RE→GND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B · VÝPOČET I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Napätie na báze a prúd </a:t>
            </a:r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pPr indent="0" marL="0">
              <a:buNone/>
            </a:pPr>
            <a:r>
              <a:rPr lang="en-US" sz="27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0607040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991088" y="5623560"/>
            <a:ext cx="292608" cy="292608"/>
          </a:xfrm>
          <a:prstGeom prst="ellipse">
            <a:avLst/>
          </a:prstGeom>
          <a:solidFill>
            <a:srgbClr val="3FE0C5"/>
          </a:solidFill>
          <a:ln w="12700">
            <a:solidFill>
              <a:srgbClr val="0E7A6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375136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Pracovný bod (predpätie)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0876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Príklad zo schémy: </a:t>
            </a:r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</a:t>
            </a:r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12 V, R1 = 22 kΩ, R2 = 4,7 kΩ, RE = 1 kΩ, </a:t>
            </a:r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</a:t>
            </a:r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0,7 V. Napätie na báze určuje odporový delič R1/R2 (za predpokladu, že bázový prúd deličový prúd výrazne nezaťaží):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2194560"/>
            <a:ext cx="3808476" cy="3840480"/>
          </a:xfrm>
          <a:prstGeom prst="roundRect">
            <a:avLst>
              <a:gd name="adj" fmla="val 720"/>
            </a:avLst>
          </a:prstGeom>
          <a:solidFill>
            <a:srgbClr val="EEF2F5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2960" y="2377440"/>
            <a:ext cx="32598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· Napätie na báze </a:t>
            </a:r>
            <a:pPr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buNone/>
            </a:pPr>
            <a:r>
              <a:rPr lang="en-US" sz="12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250" dirty="0"/>
          </a:p>
        </p:txBody>
      </p:sp>
      <p:pic>
        <p:nvPicPr>
          <p:cNvPr id="12" name="Image 0" descr="/home/claude/lekcia11/assets/f_ub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2880360"/>
            <a:ext cx="1680099" cy="457200"/>
          </a:xfrm>
          <a:prstGeom prst="rect">
            <a:avLst/>
          </a:prstGeom>
        </p:spPr>
      </p:pic>
      <p:pic>
        <p:nvPicPr>
          <p:cNvPr id="13" name="Image 1" descr="/home/claude/lekcia11/assets/f_ub_step1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3566160"/>
            <a:ext cx="1923814" cy="402336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822960" y="4709160"/>
            <a:ext cx="2802636" cy="6400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0E7A6C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822960" y="4709160"/>
            <a:ext cx="28026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algn="ctr" indent="0" marL="0">
              <a:buNone/>
            </a:pPr>
            <a:r>
              <a:rPr lang="en-US" sz="16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algn="ctr" indent="0" marL="0">
              <a:buNone/>
            </a:pPr>
            <a:r>
              <a:rPr lang="en-US" sz="1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2,11 V</a:t>
            </a:r>
            <a:endParaRPr lang="en-US" sz="1600" dirty="0"/>
          </a:p>
        </p:txBody>
      </p:sp>
      <p:pic>
        <p:nvPicPr>
          <p:cNvPr id="16" name="Image 2" descr="/home/claude/lekcia11/assets/hl_divide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5716" y="3378167"/>
            <a:ext cx="1371600" cy="147326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4448556" y="4906297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delič R1/R2 → </a:t>
            </a:r>
            <a:pPr algn="ctr" indent="0" marL="0">
              <a:buNone/>
            </a:pPr>
            <a:r>
              <a:rPr lang="en-US" sz="9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algn="ctr" indent="0" marL="0">
              <a:buNone/>
            </a:pPr>
            <a:r>
              <a:rPr lang="en-US" sz="90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900" dirty="0"/>
          </a:p>
        </p:txBody>
      </p:sp>
      <p:sp>
        <p:nvSpPr>
          <p:cNvPr id="18" name="Shape 13"/>
          <p:cNvSpPr/>
          <p:nvPr/>
        </p:nvSpPr>
        <p:spPr>
          <a:xfrm>
            <a:off x="6231636" y="2194560"/>
            <a:ext cx="3808476" cy="3840480"/>
          </a:xfrm>
          <a:prstGeom prst="roundRect">
            <a:avLst>
              <a:gd name="adj" fmla="val 720"/>
            </a:avLst>
          </a:prstGeom>
          <a:solidFill>
            <a:srgbClr val="263543"/>
          </a:solidFill>
          <a:ln/>
        </p:spPr>
      </p:sp>
      <p:sp>
        <p:nvSpPr>
          <p:cNvPr id="19" name="Text 14"/>
          <p:cNvSpPr txBox="1"/>
          <p:nvPr/>
        </p:nvSpPr>
        <p:spPr>
          <a:xfrm>
            <a:off x="6505956" y="2377440"/>
            <a:ext cx="32598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· Prúd </a:t>
            </a:r>
            <a:pPr indent="0" marL="0">
              <a:buNone/>
            </a:pPr>
            <a:r>
              <a:rPr lang="en-US" sz="12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pPr indent="0" marL="0">
              <a:buNone/>
            </a:pPr>
            <a:r>
              <a:rPr lang="en-US" sz="1250" b="1" baseline="-40000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12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</a:t>
            </a:r>
            <a:pPr indent="0" marL="0">
              <a:buNone/>
            </a:pPr>
            <a:r>
              <a:rPr lang="en-US" sz="12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pPr indent="0" marL="0">
              <a:buNone/>
            </a:pPr>
            <a:r>
              <a:rPr lang="en-US" sz="1250" b="1" baseline="-40000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250" dirty="0"/>
          </a:p>
        </p:txBody>
      </p:sp>
      <p:pic>
        <p:nvPicPr>
          <p:cNvPr id="20" name="Image 3" descr="/home/claude/lekcia11/assets/f_i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5956" y="2880360"/>
            <a:ext cx="1233996" cy="457200"/>
          </a:xfrm>
          <a:prstGeom prst="rect">
            <a:avLst/>
          </a:prstGeom>
        </p:spPr>
      </p:pic>
      <p:pic>
        <p:nvPicPr>
          <p:cNvPr id="21" name="Image 4" descr="/home/claude/lekcia11/assets/f_ie_step1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5956" y="3566160"/>
            <a:ext cx="1478585" cy="402336"/>
          </a:xfrm>
          <a:prstGeom prst="rect">
            <a:avLst/>
          </a:prstGeom>
        </p:spPr>
      </p:pic>
      <p:sp>
        <p:nvSpPr>
          <p:cNvPr id="22" name="Shape 15"/>
          <p:cNvSpPr/>
          <p:nvPr/>
        </p:nvSpPr>
        <p:spPr>
          <a:xfrm>
            <a:off x="6505956" y="4709160"/>
            <a:ext cx="2802636" cy="640080"/>
          </a:xfrm>
          <a:prstGeom prst="roundRect">
            <a:avLst>
              <a:gd name="adj" fmla="val 5714"/>
            </a:avLst>
          </a:prstGeom>
          <a:solidFill>
            <a:srgbClr val="334458"/>
          </a:solidFill>
          <a:ln w="12700">
            <a:solidFill>
              <a:srgbClr val="3FE0C5"/>
            </a:solidFill>
            <a:prstDash val="solid"/>
          </a:ln>
        </p:spPr>
      </p:sp>
      <p:sp>
        <p:nvSpPr>
          <p:cNvPr id="23" name="Text 16"/>
          <p:cNvSpPr txBox="1"/>
          <p:nvPr/>
        </p:nvSpPr>
        <p:spPr>
          <a:xfrm>
            <a:off x="6505956" y="4709160"/>
            <a:ext cx="28026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pPr algn="ctr" indent="0" marL="0">
              <a:buNone/>
            </a:pPr>
            <a:r>
              <a:rPr lang="en-US" sz="16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1,41 mA</a:t>
            </a:r>
            <a:endParaRPr lang="en-US" sz="1600" dirty="0"/>
          </a:p>
        </p:txBody>
      </p:sp>
      <p:pic>
        <p:nvPicPr>
          <p:cNvPr id="24" name="Image 5" descr="/home/claude/lekcia11/assets/hl_r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8712" y="3378167"/>
            <a:ext cx="1371600" cy="1473266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0131552" y="4906297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vetva RE → </a:t>
            </a:r>
            <a:pPr algn="ctr" indent="0" marL="0">
              <a:buNone/>
            </a:pPr>
            <a:r>
              <a:rPr lang="en-US" sz="9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algn="ctr" indent="0" marL="0">
              <a:buNone/>
            </a:pPr>
            <a:r>
              <a:rPr lang="en-US" sz="90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B · VÝPOČET II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Napätie </a:t>
            </a:r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buNone/>
            </a:pPr>
            <a:r>
              <a:rPr lang="en-US" sz="27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</a:t>
            </a:r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 poloha bodu Q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0607040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991088" y="5623560"/>
            <a:ext cx="292608" cy="292608"/>
          </a:xfrm>
          <a:prstGeom prst="ellipse">
            <a:avLst/>
          </a:prstGeom>
          <a:solidFill>
            <a:srgbClr val="3FE0C5"/>
          </a:solidFill>
          <a:ln w="12700">
            <a:solidFill>
              <a:srgbClr val="0E7A6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375136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Pracovný bod (predpätie)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463040"/>
            <a:ext cx="6400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 známeho </a:t>
            </a:r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2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dopočítame napätie </a:t>
            </a:r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(kolektor–emitor) — koľko z </a:t>
            </a:r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</a:t>
            </a:r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„zostane“ tranzistoru po odpočítaní úbytkov na RC a RE (RC = 3,3 kΩ):</a:t>
            </a:r>
            <a:endParaRPr lang="en-US" sz="1300" dirty="0"/>
          </a:p>
        </p:txBody>
      </p:sp>
      <p:pic>
        <p:nvPicPr>
          <p:cNvPr id="10" name="Image 0" descr="/home/claude/lekcia11/assets/f_uce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331720"/>
            <a:ext cx="3577917" cy="438912"/>
          </a:xfrm>
          <a:prstGeom prst="rect">
            <a:avLst/>
          </a:prstGeom>
        </p:spPr>
      </p:pic>
      <p:pic>
        <p:nvPicPr>
          <p:cNvPr id="11" name="Image 1" descr="/home/claude/lekcia11/assets/f_uce_step1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971800"/>
            <a:ext cx="3840480" cy="384048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48640" y="3657600"/>
            <a:ext cx="5760720" cy="685800"/>
          </a:xfrm>
          <a:prstGeom prst="roundRect">
            <a:avLst>
              <a:gd name="adj" fmla="val 5333"/>
            </a:avLst>
          </a:prstGeom>
          <a:solidFill>
            <a:srgbClr val="E4EBF0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548640" y="3657600"/>
            <a:ext cx="5760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algn="ctr" indent="0" marL="0">
              <a:buNone/>
            </a:pPr>
            <a:r>
              <a:rPr lang="en-US" sz="20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</a:t>
            </a:r>
            <a:pPr algn="ctr" indent="0" marL="0">
              <a:buNone/>
            </a:pPr>
            <a:r>
              <a:rPr lang="en-US" sz="20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5,9 V</a:t>
            </a:r>
            <a:endParaRPr lang="en-US" sz="2000" dirty="0"/>
          </a:p>
        </p:txBody>
      </p:sp>
      <p:sp>
        <p:nvSpPr>
          <p:cNvPr id="14" name="Text 10"/>
          <p:cNvSpPr txBox="1"/>
          <p:nvPr/>
        </p:nvSpPr>
        <p:spPr>
          <a:xfrm>
            <a:off x="548640" y="4526280"/>
            <a:ext cx="5760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20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pPr indent="0" marL="0">
              <a:lnSpc>
                <a:spcPct val="125000"/>
              </a:lnSpc>
              <a:buNone/>
            </a:pPr>
            <a:r>
              <a:rPr lang="en-US" sz="12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,Q ≈ 5,9 V leží pohodlne medzi saturáciou (≈ 0 V) a závernou oblasťou (12 V) — bod Q je takmer v strede záťažovej priamky, takže má AC signál dosť priestoru vykývať sa oboma smermi bez orezania.</a:t>
            </a:r>
            <a:endParaRPr lang="en-US" sz="1200" dirty="0"/>
          </a:p>
        </p:txBody>
      </p:sp>
      <p:pic>
        <p:nvPicPr>
          <p:cNvPr id="15" name="Image 2" descr="/home/claude/lekcia11/assets/load_lin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1065" y="1783080"/>
            <a:ext cx="508019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0" y="1280160"/>
            <a:ext cx="36576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6000" b="1" dirty="0">
                <a:solidFill>
                  <a:srgbClr val="EEF2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6000" dirty="0"/>
          </a:p>
        </p:txBody>
      </p:sp>
      <p:sp>
        <p:nvSpPr>
          <p:cNvPr id="3" name="Shape 1"/>
          <p:cNvSpPr/>
          <p:nvPr/>
        </p:nvSpPr>
        <p:spPr>
          <a:xfrm>
            <a:off x="822960" y="1325880"/>
            <a:ext cx="914400" cy="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37360" y="1325880"/>
            <a:ext cx="0" cy="50292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5528" y="129844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709928" y="180136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2148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C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514600"/>
            <a:ext cx="6858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Striedavé zosilnenie</a:t>
            </a:r>
            <a:endParaRPr lang="en-US" sz="3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79476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Koľko väčší — a akým smerom — je výstupný signál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22960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1" name="Shape 9"/>
          <p:cNvSpPr/>
          <p:nvPr/>
        </p:nvSpPr>
        <p:spPr>
          <a:xfrm>
            <a:off x="1060704" y="4526280"/>
            <a:ext cx="109728" cy="109728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298448" y="4526280"/>
            <a:ext cx="109728" cy="109728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11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C · MOTIVÁCIA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Ako veľký (a akým smerom) bude výstup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0607040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991088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375136" y="5623560"/>
            <a:ext cx="292608" cy="292608"/>
          </a:xfrm>
          <a:prstGeom prst="ellipse">
            <a:avLst/>
          </a:prstGeom>
          <a:solidFill>
            <a:srgbClr val="3FE0C5"/>
          </a:solidFill>
          <a:ln w="12700">
            <a:solidFill>
              <a:srgbClr val="0E7A6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Striedavé zosilnenie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0876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Pracovný bod Q už poznáme (Blok B). Teraz naň privedieme malý striedavý signál 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Keď 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mierne stúpne, stúpne aj 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 teda aj 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2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(aktívna oblasť, 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2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β × 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2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väčší 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2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spôsobí VÄČŠÍ úbytok napätia na RC, takže 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(výstup) v tom istom okamihu KLESNE. Výstup je preto vždy v protifáze voči vstupu — otočený o 180°.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2514600"/>
            <a:ext cx="5349240" cy="868680"/>
          </a:xfrm>
          <a:prstGeom prst="roundRect">
            <a:avLst>
              <a:gd name="adj" fmla="val 3158"/>
            </a:avLst>
          </a:prstGeom>
          <a:solidFill>
            <a:srgbClr val="EEF2F5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2960" y="2514600"/>
            <a:ext cx="4800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0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stúpne →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520440"/>
            <a:ext cx="5349240" cy="1188720"/>
          </a:xfrm>
          <a:prstGeom prst="roundRect">
            <a:avLst>
              <a:gd name="adj" fmla="val 2308"/>
            </a:avLst>
          </a:prstGeom>
          <a:solidFill>
            <a:srgbClr val="26354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22960" y="3520440"/>
            <a:ext cx="4800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2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stúpne →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2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stúpne → väčší úbytok na RC →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2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2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KLESNE</a:t>
            </a:r>
            <a:endParaRPr lang="en-US" sz="1250" dirty="0"/>
          </a:p>
        </p:txBody>
      </p:sp>
      <p:pic>
        <p:nvPicPr>
          <p:cNvPr id="14" name="Image 0" descr="/home/claude/lekcia11/assets/phase_qualitativ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89632" y="2514600"/>
            <a:ext cx="4097255" cy="2286000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548640" y="489204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Otázka pre žiakov pred odkrytím vzorca: bude výstupný signál väčší, alebo menší než vstupný — a prečo tranzistor vôbec dokáže niečo „zosilniť“, keď platí zákon zachovania energie? (Odpoveď: energiu signálu nedodáva tranzistor sám — dodáva ju napájací zdroj </a:t>
            </a:r>
            <a:pPr indent="0" marL="0">
              <a:lnSpc>
                <a:spcPct val="122000"/>
              </a:lnSpc>
              <a:buNone/>
            </a:pPr>
            <a:r>
              <a:rPr lang="en-US" sz="11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15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</a:t>
            </a:r>
            <a:pPr indent="0" marL="0">
              <a:lnSpc>
                <a:spcPct val="122000"/>
              </a:lnSpc>
              <a:buNone/>
            </a:pPr>
            <a:r>
              <a:rPr lang="en-US" sz="11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tranzistor len malým signálom RIADI jej tok.)</a:t>
            </a:r>
            <a:endParaRPr lang="en-US" sz="11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C · VÝPOČET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Vnútorný odpor </a:t>
            </a:r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buNone/>
            </a:pPr>
            <a:r>
              <a:rPr lang="en-US" sz="27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 zosilnenie </a:t>
            </a:r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indent="0" marL="0">
              <a:buNone/>
            </a:pPr>
            <a:r>
              <a:rPr lang="en-US" sz="27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0607040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991088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375136" y="5623560"/>
            <a:ext cx="292608" cy="292608"/>
          </a:xfrm>
          <a:prstGeom prst="ellipse">
            <a:avLst/>
          </a:prstGeom>
          <a:solidFill>
            <a:srgbClr val="3FE0C5"/>
          </a:solidFill>
          <a:ln w="12700">
            <a:solidFill>
              <a:srgbClr val="0E7A6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Striedavé zosilnenie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0876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Priechod báza–emitor je fyzicky obyčajná dióda — má vnútorný (dynamický) odpor </a:t>
            </a:r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2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ktorý závisí od pracovného prúdu </a:t>
            </a:r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2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(odhad pri izbovej teplote: 25 mV / </a:t>
            </a:r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2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 Zo </a:t>
            </a:r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2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RC potom dostaneme napäťové zosilnenie stupňa: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2194560"/>
            <a:ext cx="5349240" cy="3840480"/>
          </a:xfrm>
          <a:prstGeom prst="roundRect">
            <a:avLst>
              <a:gd name="adj" fmla="val 714"/>
            </a:avLst>
          </a:prstGeom>
          <a:solidFill>
            <a:srgbClr val="EEF2F5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2960" y="237744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· Vnútorný odpor </a:t>
            </a:r>
            <a:pPr indent="0" marL="0">
              <a:buNone/>
            </a:pPr>
            <a:r>
              <a:rPr lang="en-US" sz="135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buNone/>
            </a:pPr>
            <a:r>
              <a:rPr lang="en-US" sz="135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350" dirty="0"/>
          </a:p>
        </p:txBody>
      </p:sp>
      <p:pic>
        <p:nvPicPr>
          <p:cNvPr id="12" name="Image 0" descr="/home/claude/lekcia11/assets/f_re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2880360"/>
            <a:ext cx="1128951" cy="502920"/>
          </a:xfrm>
          <a:prstGeom prst="rect">
            <a:avLst/>
          </a:prstGeom>
        </p:spPr>
      </p:pic>
      <p:pic>
        <p:nvPicPr>
          <p:cNvPr id="13" name="Image 1" descr="/home/claude/lekcia11/assets/f_re_step1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3611880"/>
            <a:ext cx="1164515" cy="45720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822960" y="4709160"/>
            <a:ext cx="4343400" cy="6400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0E7A6C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822960" y="4709160"/>
            <a:ext cx="4343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algn="ctr" indent="0" marL="0"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17,7 Ω</a:t>
            </a:r>
            <a:endParaRPr lang="en-US" sz="1800" dirty="0"/>
          </a:p>
        </p:txBody>
      </p:sp>
      <p:sp>
        <p:nvSpPr>
          <p:cNvPr id="16" name="Shape 12"/>
          <p:cNvSpPr/>
          <p:nvPr/>
        </p:nvSpPr>
        <p:spPr>
          <a:xfrm>
            <a:off x="6263640" y="2194560"/>
            <a:ext cx="5349240" cy="3840480"/>
          </a:xfrm>
          <a:prstGeom prst="roundRect">
            <a:avLst>
              <a:gd name="adj" fmla="val 714"/>
            </a:avLst>
          </a:prstGeom>
          <a:solidFill>
            <a:srgbClr val="263543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6537960" y="237744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· Napäťové zosilnenie </a:t>
            </a:r>
            <a:pPr indent="0" marL="0">
              <a:buNone/>
            </a:pPr>
            <a:r>
              <a:rPr lang="en-US" sz="13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indent="0" marL="0">
              <a:buNone/>
            </a:pPr>
            <a:r>
              <a:rPr lang="en-US" sz="1350" b="1" baseline="-40000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endParaRPr lang="en-US" sz="1350" dirty="0"/>
          </a:p>
        </p:txBody>
      </p:sp>
      <p:pic>
        <p:nvPicPr>
          <p:cNvPr id="18" name="Image 2" descr="/home/claude/lekcia11/assets/f_av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880360"/>
            <a:ext cx="1280160" cy="548640"/>
          </a:xfrm>
          <a:prstGeom prst="rect">
            <a:avLst/>
          </a:prstGeom>
        </p:spPr>
      </p:pic>
      <p:pic>
        <p:nvPicPr>
          <p:cNvPr id="19" name="Image 3" descr="/home/claude/lekcia11/assets/f_av_step1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960" y="3657600"/>
            <a:ext cx="1336221" cy="457200"/>
          </a:xfrm>
          <a:prstGeom prst="rect">
            <a:avLst/>
          </a:prstGeom>
        </p:spPr>
      </p:pic>
      <p:sp>
        <p:nvSpPr>
          <p:cNvPr id="20" name="Shape 14"/>
          <p:cNvSpPr/>
          <p:nvPr/>
        </p:nvSpPr>
        <p:spPr>
          <a:xfrm>
            <a:off x="6537960" y="4709160"/>
            <a:ext cx="4343400" cy="640080"/>
          </a:xfrm>
          <a:prstGeom prst="roundRect">
            <a:avLst>
              <a:gd name="adj" fmla="val 5714"/>
            </a:avLst>
          </a:prstGeom>
          <a:solidFill>
            <a:srgbClr val="334458"/>
          </a:solidFill>
          <a:ln w="12700">
            <a:solidFill>
              <a:srgbClr val="3FE0C5"/>
            </a:solidFill>
            <a:prstDash val="solid"/>
          </a:ln>
        </p:spPr>
      </p:sp>
      <p:sp>
        <p:nvSpPr>
          <p:cNvPr id="21" name="Text 15"/>
          <p:cNvSpPr txBox="1"/>
          <p:nvPr/>
        </p:nvSpPr>
        <p:spPr>
          <a:xfrm>
            <a:off x="6537960" y="4709160"/>
            <a:ext cx="4343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18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−186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C · VÝSLEDOK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Výstupný signál — zväčšený a otočený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0607040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991088" y="5623560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375136" y="5623560"/>
            <a:ext cx="292608" cy="292608"/>
          </a:xfrm>
          <a:prstGeom prst="ellipse">
            <a:avLst/>
          </a:prstGeom>
          <a:solidFill>
            <a:srgbClr val="3FE0C5"/>
          </a:solidFill>
          <a:ln w="12700">
            <a:solidFill>
              <a:srgbClr val="0E7A6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Striedavé zosilnenie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46304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Malý vstupný signál </a:t>
            </a:r>
            <a:pPr indent="0" marL="0"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pPr indent="0" marL="0"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±20 mV vynásobíme zosilnením </a:t>
            </a:r>
            <a:pPr indent="0" marL="0"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endParaRPr lang="en-US" sz="1300" dirty="0"/>
          </a:p>
        </p:txBody>
      </p:sp>
      <p:pic>
        <p:nvPicPr>
          <p:cNvPr id="10" name="Image 0" descr="/home/claude/lekcia11/assets/f_uout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965960"/>
            <a:ext cx="1948688" cy="384048"/>
          </a:xfrm>
          <a:prstGeom prst="rect">
            <a:avLst/>
          </a:prstGeom>
        </p:spPr>
      </p:pic>
      <p:pic>
        <p:nvPicPr>
          <p:cNvPr id="11" name="Image 1" descr="/home/claude/lekcia11/assets/f_uout_step1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560320"/>
            <a:ext cx="2545525" cy="34747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48640" y="3154680"/>
            <a:ext cx="3931920" cy="685800"/>
          </a:xfrm>
          <a:prstGeom prst="roundRect">
            <a:avLst>
              <a:gd name="adj" fmla="val 5333"/>
            </a:avLst>
          </a:prstGeom>
          <a:solidFill>
            <a:srgbClr val="E4EBF0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548640" y="315468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algn="ctr" indent="0" marL="0">
              <a:buNone/>
            </a:pPr>
            <a:r>
              <a:rPr lang="en-US" sz="19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</a:t>
            </a:r>
            <a:pPr algn="ctr" indent="0" marL="0">
              <a:buNone/>
            </a:pPr>
            <a:r>
              <a:rPr lang="en-US" sz="19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−3,7 V</a:t>
            </a:r>
            <a:endParaRPr lang="en-US" sz="1900" dirty="0"/>
          </a:p>
        </p:txBody>
      </p:sp>
      <p:sp>
        <p:nvSpPr>
          <p:cNvPr id="14" name="Text 10"/>
          <p:cNvSpPr txBox="1"/>
          <p:nvPr/>
        </p:nvSpPr>
        <p:spPr>
          <a:xfrm>
            <a:off x="548640" y="3977640"/>
            <a:ext cx="5394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Zápisom „−“ v </a:t>
            </a:r>
            <a:pPr indent="0" marL="0">
              <a:lnSpc>
                <a:spcPct val="125000"/>
              </a:lnSpc>
              <a:buNone/>
            </a:pPr>
            <a:r>
              <a:rPr lang="en-US" sz="12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buNone/>
            </a:pPr>
            <a:r>
              <a:rPr lang="en-US" sz="120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5000"/>
              </a:lnSpc>
              <a:buNone/>
            </a:pPr>
            <a:r>
              <a:rPr lang="en-US" sz="12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aj vo výsledku vyjadrujeme, že </a:t>
            </a:r>
            <a:pPr indent="0" marL="0">
              <a:lnSpc>
                <a:spcPct val="125000"/>
              </a:lnSpc>
              <a:buNone/>
            </a:pPr>
            <a:r>
              <a:rPr lang="en-US" sz="12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20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</a:t>
            </a:r>
            <a:pPr indent="0" marL="0">
              <a:lnSpc>
                <a:spcPct val="125000"/>
              </a:lnSpc>
              <a:buNone/>
            </a:pPr>
            <a:r>
              <a:rPr lang="en-US" sz="12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je oproti </a:t>
            </a:r>
            <a:pPr indent="0" marL="0">
              <a:lnSpc>
                <a:spcPct val="125000"/>
              </a:lnSpc>
              <a:buNone/>
            </a:pPr>
            <a:r>
              <a:rPr lang="en-US" sz="12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20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pPr indent="0" marL="0">
              <a:lnSpc>
                <a:spcPct val="125000"/>
              </a:lnSpc>
              <a:buNone/>
            </a:pPr>
            <a:r>
              <a:rPr lang="en-US" sz="12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otočené o 180° — presne to isté zistenie z C1, len teraz aj číselne. Znamienko „−“ neznamená menší signál, len opačnú fázu.</a:t>
            </a:r>
            <a:endParaRPr lang="en-US" sz="1200" dirty="0"/>
          </a:p>
        </p:txBody>
      </p:sp>
      <p:pic>
        <p:nvPicPr>
          <p:cNvPr id="15" name="Image 2" descr="/home/claude/lekcia11/assets/amp_waveform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7247" y="1874520"/>
            <a:ext cx="5759187" cy="312724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502920"/>
            <a:ext cx="822960" cy="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02920"/>
            <a:ext cx="0" cy="452628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575036" y="47091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397996" y="923544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ZHRNUTIE HODINY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100584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sme dnes prebrali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822960" y="1920240"/>
            <a:ext cx="502920" cy="50292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1920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508760" y="1892808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Zapojenie so spoločným emitorom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577840" y="1874520"/>
            <a:ext cx="5669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R1/R2 nastavujú pracovný bod, RC/RE ho ustaľujú, CE a väzobné kondenzátory Cin/Cout oddeľujú striedavý signál od jednosmerných napätí.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22960" y="3063240"/>
            <a:ext cx="502920" cy="50292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3063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508760" y="3035808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Pracovný bod (predpätie)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577840" y="3017520"/>
            <a:ext cx="5669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 odporového deliča, 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15000"/>
              </a:lnSpc>
              <a:buNone/>
            </a:pP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15000"/>
              </a:lnSpc>
              <a:buNone/>
            </a:pP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(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− 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)/RE, 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− 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15000"/>
              </a:lnSpc>
              <a:buNone/>
            </a:pP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(RC+RE) — bod Q má sedieť v strede záťažovej priamky.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22960" y="4206240"/>
            <a:ext cx="502920" cy="50292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4206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508760" y="4178808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Striedavé zosilnenie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5577840" y="4160520"/>
            <a:ext cx="5669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15000"/>
              </a:lnSpc>
              <a:buNone/>
            </a:pP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25 mV/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15000"/>
              </a:lnSpc>
              <a:buNone/>
            </a:pP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15000"/>
              </a:lnSpc>
              <a:buNone/>
            </a:pP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−RC/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15000"/>
              </a:lnSpc>
              <a:buNone/>
            </a:pP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15000"/>
              </a:lnSpc>
              <a:buNone/>
            </a:pP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× 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výstup je zväčšený a otočený o 180° voči vstupu.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22960" y="5349240"/>
            <a:ext cx="10515600" cy="777240"/>
          </a:xfrm>
          <a:prstGeom prst="roundRect">
            <a:avLst>
              <a:gd name="adj" fmla="val 3529"/>
            </a:avLst>
          </a:prstGeom>
          <a:solidFill>
            <a:srgbClr val="26354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1143000" y="545896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KĽÚČOVÝ VZOREC</a:t>
            </a:r>
            <a:endParaRPr lang="en-US" sz="1000" dirty="0"/>
          </a:p>
        </p:txBody>
      </p:sp>
      <p:pic>
        <p:nvPicPr>
          <p:cNvPr id="22" name="Image 0" descr="/home/claude/lekcia11/assets/f_av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5669280"/>
            <a:ext cx="853440" cy="36576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2362200" y="5669280"/>
            <a:ext cx="8976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napäťové zosilnenie — záporné znamienko = fázový posun o 180°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822960" y="6217920"/>
            <a:ext cx="10515600" cy="457200"/>
          </a:xfrm>
          <a:prstGeom prst="roundRect">
            <a:avLst>
              <a:gd name="adj" fmla="val 6000"/>
            </a:avLst>
          </a:prstGeom>
          <a:solidFill>
            <a:srgbClr val="5B7B93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143000" y="621792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Tematický celok 10 (Zosilňovacie zapojenia s tranzistorom) pokračuje ďalšími zapojeniami.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11</a:t>
            </a:r>
            <a:endParaRPr lang="en-US" sz="900" dirty="0"/>
          </a:p>
        </p:txBody>
      </p:sp>
      <p:sp>
        <p:nvSpPr>
          <p:cNvPr id="27" name="Text 2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86800" y="3931920"/>
            <a:ext cx="2926080" cy="1371600"/>
          </a:xfrm>
          <a:prstGeom prst="wave">
            <a:avLst/>
          </a:prstGeom>
          <a:ln w="15240">
            <a:solidFill>
              <a:srgbClr val="EEF2F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22960" y="1325880"/>
            <a:ext cx="914400" cy="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37360" y="1325880"/>
            <a:ext cx="0" cy="502920"/>
          </a:xfrm>
          <a:prstGeom prst="line">
            <a:avLst/>
          </a:prstGeom>
          <a:noFill/>
          <a:ln w="25400">
            <a:solidFill>
              <a:srgbClr val="0E7A6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5528" y="129844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709928" y="1801368"/>
            <a:ext cx="54864" cy="54864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2148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RÝCHLY KVÍZ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5146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Overme si, čo už viete</a:t>
            </a:r>
            <a:endParaRPr lang="en-US" sz="3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38328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Deväť otázok priamo z dnešnej hodiny — zapojenie, pracovný bod a zosilnenie.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11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2196" y="559155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397996" y="596874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 / 09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8961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znamená v názve zapojenia „so spoločným emitorom“?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868680" y="4023360"/>
            <a:ext cx="10424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Emitor je (striedavo) spoločný pre vstupný aj výstupný obvod — signál privádzame medzi bázu a emitor, odoberáme medzi kolektor a emitor.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11 · Kvíz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2196" y="559155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397996" y="596874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09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8961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Akú úlohu majú kondenzátory Cin a Cout v zapojení?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868680" y="4023360"/>
            <a:ext cx="10424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Prepúšťajú striedavý signál, ale blokujú jednosmerné napätie — oddeľujú pracovný bod tohto stupňa od zdroja signálu a od záťaže.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11 · Kvíz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2196" y="559155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397996" y="596874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09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8961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 je súčasťou jednosmernej analýzy pracovného bodu, ale kondenzátor CE ho pre striedavý signál „vyradí“. Prečo tam RE vôbec je?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868680" y="4023360"/>
            <a:ext cx="10424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 stabilizuje jednosmerný pracovný bod (kompenzuje zmeny β a teploty), CE ho pre striedavý signál skratuje na zem, aby RE nebrzdil zosilnenie.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11 · Kvíz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2196" y="559155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397996" y="596874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09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8961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má pracovný bod Q sedieť približne v strede záťažovej priamky?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868680" y="4023360"/>
            <a:ext cx="10424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Aby mal striedavý signál dosť priestoru vykývať sa oboma smermi bez orezania (clippingu) v saturácii, alebo v závernej oblasti.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11 · Kvíz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2196" y="559155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397996" y="596874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09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8961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vyjadruje vzorec 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indent="0" marL="0">
              <a:lnSpc>
                <a:spcPct val="125000"/>
              </a:lnSpc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−RC / 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lnSpc>
                <a:spcPct val="125000"/>
              </a:lnSpc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pic>
        <p:nvPicPr>
          <p:cNvPr id="15" name="Image 0" descr="/home/claude/lekcia11/assets/f_av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4041648"/>
            <a:ext cx="1066800" cy="457200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868680" y="4663440"/>
            <a:ext cx="10424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Napäťové zosilnenie stupňa — pomer výstupného a vstupného striedavého napätia. Záporné znamienko znamená fázový posun o 180°, nie menší signál.</a:t>
            </a:r>
            <a:endParaRPr lang="en-US" sz="1450" dirty="0"/>
          </a:p>
        </p:txBody>
      </p:sp>
      <p:sp>
        <p:nvSpPr>
          <p:cNvPr id="17" name="Text 14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11 · Kvíz</a:t>
            </a:r>
            <a:endParaRPr lang="en-US" sz="900" dirty="0"/>
          </a:p>
        </p:txBody>
      </p:sp>
      <p:sp>
        <p:nvSpPr>
          <p:cNvPr id="18" name="Text 15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2196" y="559155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397996" y="596874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09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8961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je výstupný signál oproti vstupnému otočený o 180°?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868680" y="4023360"/>
            <a:ext cx="10424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Keď u_BE (a teda </a:t>
            </a:r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8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stúpne, stúpne aj </a:t>
            </a:r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8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väčší úbytok na RC spôsobí, že </a:t>
            </a:r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8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(výstup) v tom istom okamihu KLESNE. Preto sú vstup a výstup vždy v protifáze.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11 · Kvíz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2196" y="559155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397996" y="596874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09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8961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Tranzistor má 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pPr indent="0" marL="0">
              <a:lnSpc>
                <a:spcPct val="125000"/>
              </a:lnSpc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2 mA. Aký je odhadovaný vnútorný odpor 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lnSpc>
                <a:spcPct val="125000"/>
              </a:lnSpc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(pri izbovej teplote)?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868680" y="4023360"/>
            <a:ext cx="10424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8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25 mV / </a:t>
            </a:r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8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25 mV / 2 mA = 12,5 Ω — vyšší pracovný prúd znamená MENŠÍ </a:t>
            </a:r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8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 teda pri rovnakom RC väčšie zosilnenie.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11 · Kvíz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31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2196" y="559155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397996" y="596874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09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8961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sa stane, ak je vstupný striedavý signál príliš veľký?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868680" y="4023360"/>
            <a:ext cx="10424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Pracovný bod vybehne mimo aktívnej oblasti (do saturácie alebo do závernej oblasti) — výstup sa zhora alebo zdola oreže (clipping) a signál sa skreslí.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11 · Kvíz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32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9050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2196" y="559155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397996" y="5968746"/>
            <a:ext cx="64008" cy="64008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NAJNÁROČNEJŠIA OTÁZKA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09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3FE0C5"/>
          </a:solidFill>
          <a:ln w="19050">
            <a:solidFill>
              <a:srgbClr val="26354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8961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 by sme z obvodu odstránili kondenzátor CE (RE by zostal nebypassovaný), zosilnenie 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indent="0" marL="0">
              <a:lnSpc>
                <a:spcPct val="125000"/>
              </a:lnSpc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−RC/RE výrazne klesne. Prečo je to napriek tomu niekedy žiaduce?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127000" dist="38100" dir="5400000">
              <a:srgbClr val="1A2530">
                <a:alpha val="18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868680" y="4023360"/>
            <a:ext cx="10424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Vzorec −RC/RE závisí len od hodnôt rezistorov, nie od </a:t>
            </a:r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8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8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(a teda ani od teploty či kusovej variability tranzistora) — zapojenie je menej citlivé, zosilnenie je nižšie, ale oveľa stabilnejšie a predvídateľnejšie.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11 · Kvíz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BONUS · POROVNANIE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 zapojeným CE vs. bez neho (nebypassované RE)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11 · Bonus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34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Oba varianty spoločne-emitorového zapojenia sa v praxi používajú — voľba závisí od toho, čo je dôležitejšie, veľké zosilnenie, alebo jeho stabilita: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03120"/>
            <a:ext cx="5349240" cy="3337560"/>
          </a:xfrm>
          <a:prstGeom prst="roundRect">
            <a:avLst>
              <a:gd name="adj" fmla="val 822"/>
            </a:avLst>
          </a:prstGeom>
          <a:solidFill>
            <a:srgbClr val="EEF2F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267712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 KONDENZÁTOROM CE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263640" y="2103120"/>
            <a:ext cx="5349240" cy="3337560"/>
          </a:xfrm>
          <a:prstGeom prst="roundRect">
            <a:avLst>
              <a:gd name="adj" fmla="val 822"/>
            </a:avLst>
          </a:prstGeom>
          <a:solidFill>
            <a:srgbClr val="263543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537960" y="2267712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BEZ KONDENZÁTORA CE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2679192"/>
            <a:ext cx="4800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Zosilnenie </a:t>
            </a:r>
            <a:pPr indent="0" marL="0">
              <a:buNone/>
            </a:pPr>
            <a:r>
              <a:rPr lang="en-US" sz="115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indent="0" marL="0">
              <a:buNone/>
            </a:pPr>
            <a:r>
              <a:rPr lang="en-US" sz="1150" b="1" baseline="-40000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2935224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vysoké, 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−RC/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(≈ −186)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6537960" y="2679192"/>
            <a:ext cx="4800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Zosilnenie </a:t>
            </a:r>
            <a:pPr indent="0" marL="0">
              <a:buNone/>
            </a:pPr>
            <a:r>
              <a:rPr lang="en-US" sz="11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indent="0" marL="0">
              <a:buNone/>
            </a:pPr>
            <a:r>
              <a:rPr lang="en-US" sz="1150" b="1" baseline="-40000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6537960" y="2935224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nižšie, </a:t>
            </a:r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1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−RC/RE (≈ −3,3)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822960" y="3319272"/>
            <a:ext cx="4800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Závislosť od </a:t>
            </a:r>
            <a:pPr indent="0" marL="0">
              <a:buNone/>
            </a:pPr>
            <a:r>
              <a:rPr lang="en-US" sz="115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buNone/>
            </a:pPr>
            <a:r>
              <a:rPr lang="en-US" sz="1150" b="1" baseline="-40000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115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(teplota, kus)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3575304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vysoká — 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 mení s 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buNone/>
            </a:pPr>
            <a:r>
              <a:rPr lang="en-US" sz="11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teplotou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6537960" y="3319272"/>
            <a:ext cx="4800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Závislosť od </a:t>
            </a:r>
            <a:pPr indent="0" marL="0">
              <a:buNone/>
            </a:pPr>
            <a:r>
              <a:rPr lang="en-US" sz="11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indent="0" marL="0">
              <a:buNone/>
            </a:pPr>
            <a:r>
              <a:rPr lang="en-US" sz="1150" b="1" baseline="-40000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indent="0" marL="0">
              <a:buNone/>
            </a:pPr>
            <a:r>
              <a:rPr lang="en-US" sz="11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(teplota, kus)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6537960" y="3575304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prakticky žiadna — RE je pevný rezistor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822960" y="3959352"/>
            <a:ext cx="4800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Stabilita a predvídateľnosť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4215384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nižšia — zosilnenie „pláva“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6537960" y="3959352"/>
            <a:ext cx="4800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Stabilita a predvídateľnosť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6537960" y="4215384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vysoká — zosilnenie je dané len rezistormi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822960" y="4599432"/>
            <a:ext cx="4800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Typické použitie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822960" y="4855464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kde treba čo najväčšie zosilnenie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6537960" y="4599432"/>
            <a:ext cx="4800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FE0C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Typické použitie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6537960" y="4855464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kde treba stabilný, predvídateľný stupeň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548640" y="5532120"/>
            <a:ext cx="10881360" cy="914400"/>
          </a:xfrm>
          <a:prstGeom prst="roundRect">
            <a:avLst>
              <a:gd name="adj" fmla="val 3000"/>
            </a:avLst>
          </a:prstGeom>
          <a:solidFill>
            <a:srgbClr val="5B7B93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868680" y="553212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praxi sa oba prístupy často kombinujú — časť RE sa necháva nebypassovaná (stabilita) a časť sa bypassuje kondenzátorom (dodatočné zosilnenie).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2026-09-27T10:14:22Z</dcterms:created>
  <dcterms:modified xsi:type="dcterms:W3CDTF">2026-09-27T10:14:22Z</dcterms:modified>
</cp:coreProperties>
</file>