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5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66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0116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37744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10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Tranzistory — základy: štruktúra, pracovné oblasti a spínač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4023360"/>
            <a:ext cx="9692640" cy="457200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Tematický celok 9 — Tranzistory – základy (nová téma, nadväzuje na diódy a usmerňovače z Lekcií 7–9)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minulej hodiny — usmerňovače a vyhladzovací kondenzátor.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Opakovanie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úlohou usmerňovača a akú súčiastku na to využíva?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Mení striedavé napätie (mení polaritu) na jednosmerné (jedna polarita) — využíva diódy, ktoré vedú prúd len jedným smerom.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má mostíkový (Graetzov) usmerňovač vyššie priemerné výstupné napätie než jednocestný?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Využíva OBE polvlny striedavého napätia (nie iba jednu) — pulzy prichádzajú dvakrát častejšie a výstup nikdy neklesne na nulu nadlho.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čo slúži vyhladzovací kondenzátor za usmerňovačom a ako ovplyvní zvlnenie ΔU väčšia kapacita C?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Nabíja sa pri každom pulze takmer na špičku a medzi pulzmi drží napätie na záťaži — funguje ako „nárazníková batéria“. Väčšia kapacita C znamená menšie zvlnenie ΔU (sú nepriamo úmerné).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Bipolárny tranzistor — štruktúra a vývody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vývody (báza, kolektor, emitor), dva PN priechody — malý bázový prúd ovláda oveľa väčší kolektorový prúd.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Pracovné oblasti a prúdové zosilnenie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stavy tranzistora — záverná, aktívna a saturačná oblasť — a prúdové zosilnenie β = I</a:t>
            </a:r>
            <a:r>
              <a:rPr lang="en-US" sz="12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I</a:t>
            </a:r>
            <a:r>
              <a:rPr lang="en-US" sz="12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ako spínač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NPN tranzistor spína záťaž (LED, relé) cez bázový rezistor — návrh a overenie, že je naozaj „zopnutý“.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Bipolárny tranzistor — štruktúra a vývody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Súčiastka riadená malým prúdom, nie napätím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 diódy k tranzistoru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Bipolárny tranzistor — štruktúra a vývody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(Lekcie 7–9) má JEDEN PN priechod — vie prúd len prepustiť alebo zablokovať, nič viac. Bipolárny tranzistor má DVA PN priechody a tretí vývod naviac (bázu) — vďaka tomu dokáže malým riadiacim prúdom OVLÁDAŤ alebo ZOSILŇOVAŤ oveľa väčší prúd. To z neho robí základnú stavebnú súčiastku takmer celej elektroniky.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971800"/>
            <a:ext cx="5349240" cy="2331720"/>
          </a:xfrm>
          <a:prstGeom prst="roundRect">
            <a:avLst>
              <a:gd name="adj" fmla="val 1569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22960" y="315468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DIÓDA (1 PN priechod)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61188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vývody, žiadne ovládanie — vedie alebo blokuje podľa polarity napätia na nej samotnej.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263640" y="2971800"/>
            <a:ext cx="5349240" cy="2331720"/>
          </a:xfrm>
          <a:prstGeom prst="roundRect">
            <a:avLst>
              <a:gd name="adj" fmla="val 1569"/>
            </a:avLst>
          </a:prstGeom>
          <a:solidFill>
            <a:srgbClr val="263543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537960" y="315468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TRANZISTOR (2 PN priechody)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361188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vývody — malý prúd I</a:t>
            </a:r>
            <a:r>
              <a:rPr lang="en-US" sz="13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 tretej svorke (báze) rozhoduje, koľko prúdu potečie medzi ďalšími dvoma (kolektor, emitor).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5532120"/>
            <a:ext cx="10881360" cy="868680"/>
          </a:xfrm>
          <a:prstGeom prst="roundRect">
            <a:avLst>
              <a:gd name="adj" fmla="val 3158"/>
            </a:avLst>
          </a:prstGeom>
          <a:solidFill>
            <a:srgbClr val="5B7B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68680" y="5532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Vďaka tomu tranzistor dokáže dve základné veci: ZOSILŇOVAŤ signál (Lekcia 11) a SPÍNAŤ väčšiu záťaž malým riadiacim signálom (Blok C dnes).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VÝVODY A TYPY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Báza, kolektor, emitor — a NPN vs. PNP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Bipolárny tranzistor — štruktúra a vývody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7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vývody: báza (B) — riadiaca svorka, kolektor (C) a emitor (E) — medzi nimi tečie riadený prúd. Existujú dva doplnkové typy, líšiace sa poradím vrstiev polovodiča (a teda aj polaritou napätí a smerom šípky na emitore):</a:t>
            </a:r>
            <a:endParaRPr lang="en-US" sz="1350" dirty="0"/>
          </a:p>
        </p:txBody>
      </p:sp>
      <p:pic>
        <p:nvPicPr>
          <p:cNvPr id="10" name="Image 0" descr="/home/claude/lekcia10/assets/npn_pnp_comp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014" y="2583180"/>
            <a:ext cx="6107492" cy="2331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257800"/>
            <a:ext cx="10881360" cy="1188720"/>
          </a:xfrm>
          <a:prstGeom prst="roundRect">
            <a:avLst>
              <a:gd name="adj" fmla="val 2308"/>
            </a:avLst>
          </a:prstGeom>
          <a:solidFill>
            <a:srgbClr val="2635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4406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Mnemotechnika: NPN — šípka „Not Pointing iN“ (smeruje von z emitora). PNP má šípku opačne, smerom dovnútra. V tejto lekcii sa ďalej venujeme prevažne NPN — v praxi je bežnejší a jeho princíp je pri PNP rovnaký, len s opačnými polaritami.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PRÚDY TRANZISTORA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súvisia prúdy na troch vývodoch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Bipolárny tranzistor — štruktúra a vývody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bázy vteká malý riadiaci prúd I</a:t>
            </a:r>
            <a:r>
              <a:rPr lang="en-US" sz="14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do kolektora vteká oveľa väčší prúd I</a:t>
            </a:r>
            <a:r>
              <a:rPr lang="en-US" sz="14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ktorý I</a:t>
            </a:r>
            <a:r>
              <a:rPr lang="en-US" sz="14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„povoľuje“ — a oba spolu vytekajú jediným vývodom, emitorom. Platí jednoduchý zákon zachovania prúdu (1. Kirchhoffov zákon aplikovaný na tranzistor):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651760" y="2743200"/>
            <a:ext cx="6858000" cy="1371600"/>
          </a:xfrm>
          <a:prstGeom prst="roundRect">
            <a:avLst>
              <a:gd name="adj" fmla="val 2667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pic>
        <p:nvPicPr>
          <p:cNvPr id="11" name="Image 0" descr="/home/claude/lekcia10/assets/f_ie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544" y="3040380"/>
            <a:ext cx="3396432" cy="77724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48640" y="4434840"/>
            <a:ext cx="10881360" cy="1691640"/>
          </a:xfrm>
          <a:prstGeom prst="roundRect">
            <a:avLst>
              <a:gd name="adj" fmla="val 1622"/>
            </a:avLst>
          </a:prstGeom>
          <a:solidFill>
            <a:srgbClr val="26354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68680" y="4617720"/>
            <a:ext cx="10241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Keďže I</a:t>
            </a: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pri bežných tranzistoroch stovky-krát menší než I</a:t>
            </a: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platí približne I</a:t>
            </a: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I</a:t>
            </a: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 praxi sa preto emitorový a kolektorový prúd často stotožňujú. Dôležitejší je pomer medzi I</a:t>
            </a: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I</a:t>
            </a: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tomu sa venuje celý Blok B.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Pracovné oblasti a prúdové zosilnenie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stavy tranzistora — a číslo, ktoré ich spája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tranzistor pozná tri stavy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Pracovné oblasti a prúdové zosilnenie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pozná v podstate dva stavy — vedie, alebo blokuje. Tranzistor je zložitejší: podľa veľkosti bázového prúdu I</a:t>
            </a:r>
            <a:r>
              <a:rPr lang="en-US" sz="14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 napätia U</a:t>
            </a:r>
            <a:r>
              <a:rPr lang="en-US" sz="14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medzi kolektorom a emitorom) sa nachádza vždy v jednej z troch pracovných oblastí. Poznať ich je kľúčové — každá sa v elektronike využíva na iný účel.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880360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22960" y="29718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Závierna (cutoff)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794760" y="29718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r>
              <a:rPr lang="en-US" sz="125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≈ 0 → I</a:t>
            </a:r>
            <a:r>
              <a:rPr lang="en-US" sz="125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≈ 0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7223760" y="297180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je „vypnutý“ — nevedie.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813048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22960" y="3904488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Aktívna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794760" y="390448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r>
              <a:rPr lang="en-US" sz="125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β × I</a:t>
            </a:r>
            <a:r>
              <a:rPr lang="en-US" sz="125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(rastie s I</a:t>
            </a:r>
            <a:r>
              <a:rPr lang="en-US" sz="125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223760" y="390448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zosilňuje — využíva sa v zosilňovačoch.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4745736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22960" y="4837176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Saturačná (saturácia)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3794760" y="4837176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r>
              <a:rPr lang="en-US" sz="125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r>
              <a:rPr lang="en-US" sz="125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limitovaný vonkajším obvodom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7223760" y="4837176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je „naplno zopnutý“ — využíva sa v spínačoch.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VÝSTUPNÁ CHARAKTERISTIKA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Prúd I</a:t>
            </a: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 závislosti od U</a:t>
            </a: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pre rôzne I</a:t>
            </a: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Pracovné oblasti a prúdové zosilnenie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Každá krivka patrí jednej hodnote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Pri malom U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(vľavo) tranzistor ešte „nestíha“ — je v saturácii. Len čo U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prekročí saturačné koleno,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ustáli na hodnote danej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 je aktívna oblasť. Krivka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zostáva pri nule po celej šírke — to je závierna oblasť.</a:t>
            </a:r>
            <a:endParaRPr lang="en-US" sz="1300" dirty="0"/>
          </a:p>
        </p:txBody>
      </p:sp>
      <p:pic>
        <p:nvPicPr>
          <p:cNvPr id="10" name="Image 0" descr="/home/claude/lekcia10/assets/transistor_reg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263" y="2651760"/>
            <a:ext cx="6536994" cy="352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PRÚDOVÉ ZOSILNENIE Β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Výpočet: I</a:t>
            </a: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z riadiaceho napätia, potom I</a:t>
            </a: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Pracovné oblasti a prúdové zosilnenie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mikrokontrolér ovláda bázu cez rezistor R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napätím U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5 V (β = 100, U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0,7 V — rovnaké prahové napätie ako pri kremíkovej dióde v Lekcii 7).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5349240" cy="3703320"/>
          </a:xfrm>
          <a:prstGeom prst="roundRect">
            <a:avLst>
              <a:gd name="adj" fmla="val 741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5146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Bázový prúd I</a:t>
            </a:r>
            <a:r>
              <a:rPr lang="en-US" sz="13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(R</a:t>
            </a:r>
            <a:r>
              <a:rPr lang="en-US" sz="13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4,7 kΩ)</a:t>
            </a:r>
            <a:endParaRPr lang="en-US" sz="1350" dirty="0"/>
          </a:p>
        </p:txBody>
      </p:sp>
      <p:pic>
        <p:nvPicPr>
          <p:cNvPr id="12" name="Image 0" descr="/home/claude/lekcia10/assets/f_ib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017520"/>
            <a:ext cx="1600875" cy="566928"/>
          </a:xfrm>
          <a:prstGeom prst="rect">
            <a:avLst/>
          </a:prstGeom>
        </p:spPr>
      </p:pic>
      <p:pic>
        <p:nvPicPr>
          <p:cNvPr id="13" name="Image 1" descr="/home/claude/lekcia10/assets/f_ib_step1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794760"/>
            <a:ext cx="1447178" cy="502920"/>
          </a:xfrm>
          <a:prstGeom prst="rect">
            <a:avLst/>
          </a:prstGeom>
        </p:spPr>
      </p:pic>
      <p:pic>
        <p:nvPicPr>
          <p:cNvPr id="14" name="Image 2" descr="/home/claude/lekcia10/assets/f_ib_step2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4572000"/>
            <a:ext cx="2068116" cy="4572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263640" y="2331720"/>
            <a:ext cx="5349240" cy="3703320"/>
          </a:xfrm>
          <a:prstGeom prst="roundRect">
            <a:avLst>
              <a:gd name="adj" fmla="val 741"/>
            </a:avLst>
          </a:prstGeom>
          <a:solidFill>
            <a:srgbClr val="263543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6537960" y="25146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Kolektorový prúd I</a:t>
            </a: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(β = 100)</a:t>
            </a:r>
            <a:endParaRPr lang="en-US" sz="1350" dirty="0"/>
          </a:p>
        </p:txBody>
      </p:sp>
      <p:pic>
        <p:nvPicPr>
          <p:cNvPr id="17" name="Image 3" descr="/home/claude/lekcia10/assets/f_be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3017520"/>
            <a:ext cx="2008235" cy="502920"/>
          </a:xfrm>
          <a:prstGeom prst="rect">
            <a:avLst/>
          </a:prstGeom>
        </p:spPr>
      </p:pic>
      <p:pic>
        <p:nvPicPr>
          <p:cNvPr id="18" name="Image 4" descr="/home/claude/lekcia10/assets/f_beta_step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960" y="3749040"/>
            <a:ext cx="2798379" cy="457200"/>
          </a:xfrm>
          <a:prstGeom prst="rect">
            <a:avLst/>
          </a:prstGeom>
        </p:spPr>
      </p:pic>
      <p:pic>
        <p:nvPicPr>
          <p:cNvPr id="19" name="Image 5" descr="/home/claude/lekcia10/assets/f_beta_step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7960" y="4480560"/>
            <a:ext cx="3300761" cy="45720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537960" y="507492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(teoreticky — či sa aj naozaj dosiahne, závisí od záťaže v kolektore, viď Blok C)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ako spínač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Malý riadiaci prúd zopne oveľa väčšiu záťaž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spínať tranzistorom a nie priamo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ako spínač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Mikrokontrolér (napr. Arduino) dodá na svojom výstupe len malé napätie (5 V) a malý prúd (rádovo miliampéry) — nestačí na priame napájanie žiarovky, motorčeka či výkonnejšej LED. Riešenie: mikrokontrolér ovláda BÁZU tranzistora malým prúdom, tranzistor v saturácii „naplno zopne“ oveľa väčší prúd do skutočnej záťaže z vlastného napájacieho zdroja.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246120"/>
            <a:ext cx="5349240" cy="2331720"/>
          </a:xfrm>
          <a:prstGeom prst="roundRect">
            <a:avLst>
              <a:gd name="adj" fmla="val 1569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22960" y="34290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MECHANICKÝ SPÍNAČ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88620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Pohyblivé kontakty — opotrebovanie, iskrenie, obmedzená rýchlosť, potrebuje priamo veľký prúd na ovládanie.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63640" y="3246120"/>
            <a:ext cx="5349240" cy="2331720"/>
          </a:xfrm>
          <a:prstGeom prst="roundRect">
            <a:avLst>
              <a:gd name="adj" fmla="val 1569"/>
            </a:avLst>
          </a:prstGeom>
          <a:solidFill>
            <a:srgbClr val="263543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537960" y="34290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TRANZISTOROVÝ SPÍNAČ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388620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Žiadne pohyblivé časti, veľmi rýchly, ovládaný malým prúdom priamo z logiky mikrokontroléra.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ZAPOJENIE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NPN tranzistor spína LED cez R</a:t>
            </a: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ako spínač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V →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→ tranzistor v závernej oblasti → LED nesvieti. U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5 V →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tečie cez R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tranzistor sa dostane do saturácie → vedie „naplno“ → LED svieti. R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obmedzuje prúd cez LED, R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nastavuje veľkosť I</a:t>
            </a: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pic>
        <p:nvPicPr>
          <p:cNvPr id="10" name="Image 0" descr="/home/claude/lekcia10/assets/transistor_swi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79" y="2674620"/>
            <a:ext cx="4455363" cy="352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OVERENIE SATURÁCIE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 tranzistor naozaj „naplno zopnutý“?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ako spínač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Bloku B vieme: pri I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0,91 mA a β = 100 by teoreticky mohol tiecť až I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91 mA. Koľko prúdu ale LED a R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obvode SKUTOČNE dovolia (pri U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9 V, R</a:t>
            </a: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220 Ω)?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635240" y="2377440"/>
            <a:ext cx="3749040" cy="3611880"/>
          </a:xfrm>
          <a:prstGeom prst="roundRect">
            <a:avLst>
              <a:gd name="adj" fmla="val 759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909560" y="25603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kern="0" spc="1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MAXIMÁLNY I</a:t>
            </a:r>
            <a:r>
              <a:rPr lang="en-US" sz="1000" b="1" kern="0" spc="100" baseline="-400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r>
              <a:rPr lang="en-US" sz="1000" b="1" kern="0" spc="1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(sat) DOVOLENÝ ZÁŤAŽOU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909560" y="320040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909560" y="31866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320954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</a:t>
            </a:r>
            <a:endParaRPr lang="en-US" sz="1150" dirty="0"/>
          </a:p>
        </p:txBody>
      </p:sp>
      <p:pic>
        <p:nvPicPr>
          <p:cNvPr id="15" name="Image 0" descr="/home/claude/lekcia10/assets/f_ic_sat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3584448"/>
            <a:ext cx="813776" cy="34747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7909560" y="416052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909560" y="41468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321040" y="416966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</a:t>
            </a:r>
            <a:endParaRPr lang="en-US" sz="1150" dirty="0"/>
          </a:p>
        </p:txBody>
      </p:sp>
      <p:pic>
        <p:nvPicPr>
          <p:cNvPr id="19" name="Image 1" descr="/home/claude/lekcia10/assets/f_ic_sat_step1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4544568"/>
            <a:ext cx="1019251" cy="347472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7909560" y="512064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7909560" y="51069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8"/>
          <p:cNvSpPr txBox="1"/>
          <p:nvPr/>
        </p:nvSpPr>
        <p:spPr>
          <a:xfrm>
            <a:off x="8321040" y="512978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Výsledok</a:t>
            </a:r>
            <a:endParaRPr lang="en-US" sz="1150" dirty="0"/>
          </a:p>
        </p:txBody>
      </p:sp>
      <p:pic>
        <p:nvPicPr>
          <p:cNvPr id="23" name="Image 2" descr="/home/claude/lekcia10/assets/f_ic_sat_step2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9560" y="5504688"/>
            <a:ext cx="1777071" cy="347472"/>
          </a:xfrm>
          <a:prstGeom prst="rect">
            <a:avLst/>
          </a:prstGeom>
        </p:spPr>
      </p:pic>
      <p:pic>
        <p:nvPicPr>
          <p:cNvPr id="24" name="Image 3" descr="/home/claude/lekcia10/assets/transistor_region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079" y="2697480"/>
            <a:ext cx="5518241" cy="29718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548640" y="5989320"/>
            <a:ext cx="10881360" cy="1143000"/>
          </a:xfrm>
          <a:prstGeom prst="roundRect">
            <a:avLst>
              <a:gd name="adj" fmla="val 2400"/>
            </a:avLst>
          </a:prstGeom>
          <a:solidFill>
            <a:srgbClr val="263543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868680" y="54864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 mA (teoreticky dovolené I</a:t>
            </a: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β) je VIAC než 40,9 mA (dovolené záťažou) — tranzistor je preto skutočne v saturácii, I</a:t>
            </a: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ustáli na 40,9 mA a LED bezpečne svieti. Práve táto rezerva („overdrive“) zaručuje spoľahlivé zopnutie aj pri nižšom β iného kusu tranzistora.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Štruktúra a vývody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Báza, kolektor, emitor — dva PN priechody, NPN aj PNP. Malý bázový prúd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ovláda oveľa väčší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3063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049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3035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Pracovné oblasti a β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3017520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Závierna (I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≈0), aktívna (I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β×I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a saturačná oblasť (I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limitovaný záťažou). β je kľúčové prúdové zosilnenie tranzistora.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22960" y="4206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192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4178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ako spínač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4160520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Bázový rezistor R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nastaví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tak, aby β×I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bezpečne prekročilo I</a:t>
            </a: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dovolené záťažou — tranzistor sa naplno saturuje a funguje ako rýchly, bezkontaktný spínač.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22960" y="5349240"/>
            <a:ext cx="1051560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54589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KĽÚČOVÝ VZOREC</a:t>
            </a:r>
            <a:endParaRPr lang="en-US" sz="1000" dirty="0"/>
          </a:p>
        </p:txBody>
      </p:sp>
      <p:pic>
        <p:nvPicPr>
          <p:cNvPr id="23" name="Image 0" descr="/home/claude/lekcia10/assets/f_be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669280"/>
            <a:ext cx="1533562" cy="384048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3042322" y="5669280"/>
            <a:ext cx="82962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prúdové zosilnenie — kolektorový prúd ako β-násobok bázového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822960" y="6217920"/>
            <a:ext cx="10515600" cy="457200"/>
          </a:xfrm>
          <a:prstGeom prst="roundRect">
            <a:avLst>
              <a:gd name="adj" fmla="val 6000"/>
            </a:avLst>
          </a:prstGeom>
          <a:solidFill>
            <a:srgbClr val="5B7B9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1143000" y="621792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Tematický celok 9 (Tranzistory – základy) je touto lekciou otvorený.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štruktúra, pracovné oblasti a tranzistor ako spínač.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Koľko vývodov má bipolárny tranzistor a ako sa volajú?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Tri: báza (B), kolektor (C) a emitor (E).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na schéme spoznáte NPN tranzistor od PNP?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Podľa smeru šípky na emitore: von z tranzistora = NPN, dovnútra = PNP.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hovorí vzorec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β ×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10/assets/f_be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041648"/>
            <a:ext cx="1825668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Kolektorový prúd je β-násobkom oveľa menšieho bázového prúdu — tranzistor v aktívnej oblasti funguje ako prúdový zosilňovač.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ktorej pracovnej oblasti je tranzistor úplne „vypnutý“?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závernej oblasti (cutoff) — bázový prúd I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približne nulový, takže aj kolektorový prúd I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približne nulový.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typické pre saturačnú oblasť tranzistora?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je „naplno zopnutý“ — kolektorový prúd I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už ďalej nerastie so zvyšujúcim sa I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ale je limitovaný vonkajším obvodom (napr. U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R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napätie U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medzi kolektorom a emitorom je veľmi malé.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pri návrhu tranzistorového spínača zámerne volíme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tak, aby teoretický súčin β ×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bol VÝRAZNE väčší než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ktoré dovolí záťaž?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Aby sme mali istotu, že tranzistor je naozaj v saturácii (naplno zopnutý) — hodnota β sa medzi jednotlivými kusmi tranzistorov aj s teplotou líši, takáto rezerva („overdrive“) zaručí spoľahlivé spínanie za všetkých okolností.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má β = 150 a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0,5 mA. Aký je maximálny teoretický kolektorový prúd I</a:t>
            </a: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(bez obmedzenia záťažou)?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β × I</a:t>
            </a: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150 × 0,5 mA = 75 mA.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tranzistorový spínač výhodnejší než priame ovládanie záťaže z výstupu mikrokontroléra?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Výstup mikrokontroléra dodá len malý prúd a napätie (napr. 5 V, rádovo mA) — tranzistor týmto malým signálom spína oveľa väčší prúd do samostatne napájanej záťaže, navyše bez pohyblivých častí, rýchlo a bez opotrebovania či iskrenia.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kern="0" spc="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NAJNÁROČNEJŠIA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induktívnej záťaži (napr. cievke relé) spínanej tranzistorom sa vždy pripája ochranná (flyback) dióda. Prečo?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blurRad="88900" dist="25400" dir="5400000" algn="bl" rotWithShape="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Cievka sa bráni náhlej zmene prúdu — keď tranzistor prúd náhle preruší (prejde do závernej oblasti), cievka sa ho snaží udržať a vygeneruje krátku, ale veľmi vysokú napäťovú špičku, ktorá by mohla tranzistor zničiť. Ochranná dióda zapojená v závernom smere paralelne k cievke poskytne prúdu bezpečnú cestu na doznenie a špičku obmedzí.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POROVNANIE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Tranzistorový spínač vs. mechanický spínač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10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 spínajú prúd do záťaže — princíp riadenia a vlastnosti sú však úplne odlišné: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5349240" cy="3337560"/>
          </a:xfrm>
          <a:prstGeom prst="roundRect">
            <a:avLst>
              <a:gd name="adj" fmla="val 822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267712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MECHANICKÝ SPÍNAČ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2103120"/>
            <a:ext cx="5349240" cy="3337560"/>
          </a:xfrm>
          <a:prstGeom prst="roundRect">
            <a:avLst>
              <a:gd name="adj" fmla="val 822"/>
            </a:avLst>
          </a:prstGeom>
          <a:solidFill>
            <a:srgbClr val="26354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37960" y="2267712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TRANZISTOROVÝ SPÍNAČ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67919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Rýchlosť spínania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293522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milisekundy (mechanický zásah)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67919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Rýchlosť spínania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293522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mikrosekundy a menej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331927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Opotrebovanie, iskrenie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357530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áno — kontakty sa opotrebúvajú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6537960" y="331927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Opotrebovanie, iskrenie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537960" y="357530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žiadne pohyblivé časti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395935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Ovládací signál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21538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priamo veľký prúd/napätie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95935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Ovládací signál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21538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malý prúd z logiky (napr. 5 V)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459943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Vhodné pre mikrokontrolér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485546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nie, potrebuje relé/pomocný obvod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537960" y="459943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Vhodné pre mikrokontrolér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6537960" y="485546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áno, priamo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5B7B93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68680" y="55321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Preto sa v elektronike takmer vždy uprednostňuje tranzistor pred mechanickým spínačom všade tam, kde spínanie ovláda elektronický signál.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2259</Words>
  <Application>Microsoft Office PowerPoint</Application>
  <PresentationFormat>Širokouhlá</PresentationFormat>
  <Paragraphs>292</Paragraphs>
  <Slides>30</Slides>
  <Notes>30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</vt:lpstr>
      <vt:lpstr>Consolas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10</dc:title>
  <dc:subject>PptxGenJS Presentation</dc:subject>
  <dc:creator>SPŠE Zochova</dc:creator>
  <cp:lastModifiedBy>Beniak Marián, Ing.  PhD.</cp:lastModifiedBy>
  <cp:revision>3</cp:revision>
  <dcterms:created xsi:type="dcterms:W3CDTF">2026-09-22T16:01:23Z</dcterms:created>
  <dcterms:modified xsi:type="dcterms:W3CDTF">2026-09-23T10:13:17Z</dcterms:modified>
</cp:coreProperties>
</file>