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image" Target="../media/image-3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594360"/>
            <a:ext cx="11887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0" y="594360"/>
            <a:ext cx="0" cy="65379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93699" y="5650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982419" y="5650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982419" y="121889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0" y="4549140"/>
            <a:ext cx="1051560" cy="1051560"/>
          </a:xfrm>
          <a:prstGeom prst="arc">
            <a:avLst>
              <a:gd name="adj1" fmla="val 10800000"/>
              <a:gd name="adj2" fmla="val 21600000"/>
            </a:avLst>
          </a:prstGeom>
          <a:noFill/>
          <a:ln w="2045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795967" y="4549140"/>
            <a:ext cx="1051560" cy="1051560"/>
          </a:xfrm>
          <a:prstGeom prst="arc">
            <a:avLst>
              <a:gd name="adj1" fmla="val 0"/>
              <a:gd name="adj2" fmla="val 10800000"/>
            </a:avLst>
          </a:prstGeom>
          <a:noFill/>
          <a:ln w="2045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447934" y="4549140"/>
            <a:ext cx="1051560" cy="1051560"/>
          </a:xfrm>
          <a:prstGeom prst="arc">
            <a:avLst>
              <a:gd name="adj1" fmla="val 10800000"/>
              <a:gd name="adj2" fmla="val 21600000"/>
            </a:avLst>
          </a:prstGeom>
          <a:noFill/>
          <a:ln w="2045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099902" y="4549140"/>
            <a:ext cx="1051560" cy="1051560"/>
          </a:xfrm>
          <a:prstGeom prst="arc">
            <a:avLst>
              <a:gd name="adj1" fmla="val 0"/>
              <a:gd name="adj2" fmla="val 10800000"/>
            </a:avLst>
          </a:prstGeom>
          <a:noFill/>
          <a:ln w="2045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51869" y="4549140"/>
            <a:ext cx="1051560" cy="1051560"/>
          </a:xfrm>
          <a:prstGeom prst="arc">
            <a:avLst>
              <a:gd name="adj1" fmla="val 10800000"/>
              <a:gd name="adj2" fmla="val 21600000"/>
            </a:avLst>
          </a:prstGeom>
          <a:noFill/>
          <a:ln w="2045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22960" y="214884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APLIKOVANÁ ELEKTRONIKA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251460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Lekcia 9</a:t>
            </a:r>
            <a:endParaRPr lang="en-US" sz="44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333756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Usmerňovače — jednocestné a mostíkové usmernenie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4160520"/>
            <a:ext cx="8503920" cy="457200"/>
          </a:xfrm>
          <a:prstGeom prst="roundRect">
            <a:avLst>
              <a:gd name="adj" fmla="val 8000"/>
            </a:avLst>
          </a:prstGeom>
          <a:solidFill>
            <a:srgbClr val="EEF2F5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22960" y="4160520"/>
            <a:ext cx="8503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Tematický celok 8 — Usmerňovače a napájacie zdroje (nová téma, nadväzuje na diódy z Lekcií 7–8)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822960" y="58064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Stredná priemyselná škola elektrotechnická, Zochova 9, Bratislava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Školský rok 2026/2027 · 45-minútová hodina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1417320"/>
            <a:ext cx="9601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783080" y="1417320"/>
            <a:ext cx="0" cy="52806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9369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75381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753819" y="191612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9418320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985248" y="4572000"/>
            <a:ext cx="914400" cy="914400"/>
          </a:xfrm>
          <a:prstGeom prst="arc">
            <a:avLst>
              <a:gd name="adj1" fmla="val 0"/>
              <a:gd name="adj2" fmla="val 108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552176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119104" y="4572000"/>
            <a:ext cx="914400" cy="914400"/>
          </a:xfrm>
          <a:prstGeom prst="arc">
            <a:avLst>
              <a:gd name="adj1" fmla="val 0"/>
              <a:gd name="adj2" fmla="val 108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686032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OPAKOVANIE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2880360"/>
            <a:ext cx="8961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Predtým, než začneme...</a:t>
            </a:r>
            <a:endParaRPr lang="en-US" sz="38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3977640"/>
            <a:ext cx="8778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 otázky z minulých hodín — pripomenieme si, ako sa dióda správa pri striedavom napätí.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9 · Opakovanie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OPAKOVANIE · ĽAHŠIA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 / 03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Aké napätie musí presiahnuť napätie na kremíkovej dióde, aby začala viesť v priepustnom smere?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Približne 0,7 V — tzv. prahové napätie </a:t>
            </a:r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2000"/>
              </a:lnSpc>
              <a:buNone/>
            </a:pPr>
            <a:r>
              <a:rPr lang="en-US" sz="17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Pod touto hodnotou dióda takmer nevedie.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9 · Opakovanie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OPAKOVANIE · STREDNÁ NÁROČNOSŤ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03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Čo sa deje, ak je dióda zapojená v závernom smere?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Blokuje — obvodom netečie prúd (až na mizivý závierny prúd). Dióda sa správa ako jednosmerný ventil pre elektrický prúd.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9 · Opakovanie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OPAKOVANIE · NÁROČNEJŠIA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03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 diódu privedieme striedavé napätie namiesto jednosmerného. Čo sa stane?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Dióda vedie len počas tej polvlny, kedy je zapojená v priepustnom smere — počas druhej polvlny blokuje. Presne na tomto princípe funguje usmerňovač, ktorému sa venuje dnešná hodina.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9 · Opakovanie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HODINY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Plán dnešnej hodiny (45 minút)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Úvod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874520"/>
            <a:ext cx="11064240" cy="1298448"/>
          </a:xfrm>
          <a:prstGeom prst="roundRect">
            <a:avLst>
              <a:gd name="adj" fmla="val 2113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68680" y="2203704"/>
            <a:ext cx="640080" cy="64008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68680" y="218998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783080" y="2020824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Jednocestný usmerňovač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1783080" y="2441448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Jedna dióda mení striedavé napätie na pulzujúce jednosmerné — využije sa len jedna polvlna.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9646920" y="2020824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≈ 15 min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3374136"/>
            <a:ext cx="11064240" cy="1298448"/>
          </a:xfrm>
          <a:prstGeom prst="roundRect">
            <a:avLst>
              <a:gd name="adj" fmla="val 2113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68680" y="3703320"/>
            <a:ext cx="640080" cy="64008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68680" y="3689604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783080" y="3520440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Mostíkový (Graetzov) usmerňovač</a:t>
            </a:r>
            <a:endParaRPr lang="en-US" sz="1700" dirty="0"/>
          </a:p>
        </p:txBody>
      </p:sp>
      <p:sp>
        <p:nvSpPr>
          <p:cNvPr id="16" name="Text 14"/>
          <p:cNvSpPr txBox="1"/>
          <p:nvPr/>
        </p:nvSpPr>
        <p:spPr>
          <a:xfrm>
            <a:off x="1783080" y="3941064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Štyri diódy využijú OBE polvlny — dvojnásobná frekvencia pulzov, vyššie priemerné napätie.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9646920" y="352044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≈ 15 min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548640" y="4873752"/>
            <a:ext cx="11064240" cy="1298448"/>
          </a:xfrm>
          <a:prstGeom prst="roundRect">
            <a:avLst>
              <a:gd name="adj" fmla="val 2113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868680" y="5202936"/>
            <a:ext cx="640080" cy="64008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68680" y="51892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1783080" y="5020056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Filtrácia vyhladzovacím kondenzátorom</a:t>
            </a:r>
            <a:endParaRPr lang="en-US" sz="1700" dirty="0"/>
          </a:p>
        </p:txBody>
      </p:sp>
      <p:sp>
        <p:nvSpPr>
          <p:cNvPr id="22" name="Text 20"/>
          <p:cNvSpPr txBox="1"/>
          <p:nvPr/>
        </p:nvSpPr>
        <p:spPr>
          <a:xfrm>
            <a:off x="1783080" y="544068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Kondenzátor za usmerňovačom vyhladí pulzy na takmer rovnomerné napätie — zvlnenie ΔU.</a:t>
            </a:r>
            <a:endParaRPr lang="en-US" sz="1250" dirty="0"/>
          </a:p>
        </p:txBody>
      </p:sp>
      <p:sp>
        <p:nvSpPr>
          <p:cNvPr id="23" name="Text 21"/>
          <p:cNvSpPr txBox="1"/>
          <p:nvPr/>
        </p:nvSpPr>
        <p:spPr>
          <a:xfrm>
            <a:off x="9646920" y="5020056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≈ 15 min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03920" y="1051560"/>
            <a:ext cx="365760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0" b="1" dirty="0">
                <a:solidFill>
                  <a:srgbClr val="EEF2F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30000" dirty="0"/>
          </a:p>
        </p:txBody>
      </p:sp>
      <p:sp>
        <p:nvSpPr>
          <p:cNvPr id="3" name="Shape 1"/>
          <p:cNvSpPr/>
          <p:nvPr/>
        </p:nvSpPr>
        <p:spPr>
          <a:xfrm>
            <a:off x="822960" y="1417320"/>
            <a:ext cx="9601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783080" y="1417320"/>
            <a:ext cx="0" cy="52806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369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75381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1753819" y="191612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BLOK A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88036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Jednocestný usmerňovač</a:t>
            </a:r>
            <a:endParaRPr lang="en-US" sz="36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402336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Prvý krok od striedavého k jednosmernému napätiu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22960" y="5029200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12" name="Shape 10"/>
          <p:cNvSpPr/>
          <p:nvPr/>
        </p:nvSpPr>
        <p:spPr>
          <a:xfrm>
            <a:off x="1042416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3" name="Shape 11"/>
          <p:cNvSpPr/>
          <p:nvPr/>
        </p:nvSpPr>
        <p:spPr>
          <a:xfrm>
            <a:off x="1261872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9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A · MOTIVÁCIA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Prečo potrebujeme usmerňovač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Jednocestný usmerňovač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54480"/>
            <a:ext cx="11064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14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 zásuvky (cez transformátor) máme striedavé napätie — mení polaritu 50-krát za sekundu. Väčšina elektroniky (aj tá, ktorú sme stavali v predošlých lekciách) však potrebuje jednosmerné napätie. Usmerňovač je obvod, ktorý toto prevedie — pomocou diód, ktoré vedú prúd len jedným smerom.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2880360"/>
            <a:ext cx="457200" cy="4572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28666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188720" y="2862072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Vzorec (efektívna → špičková hodnota)</a:t>
            </a:r>
            <a:endParaRPr lang="en-US" sz="1350" dirty="0"/>
          </a:p>
        </p:txBody>
      </p:sp>
      <p:pic>
        <p:nvPicPr>
          <p:cNvPr id="13" name="Image 0" descr="/home/claude/lekcia09/assets/f_upk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0" y="2724912"/>
            <a:ext cx="2070243" cy="457200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548640" y="3749040"/>
            <a:ext cx="457200" cy="4572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548640" y="373532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188720" y="3730752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Dosadenie (sekundár transformátora 9 V)</a:t>
            </a:r>
            <a:endParaRPr lang="en-US" sz="1350" dirty="0"/>
          </a:p>
        </p:txBody>
      </p:sp>
      <p:pic>
        <p:nvPicPr>
          <p:cNvPr id="17" name="Image 1" descr="/home/claude/lekcia09/assets/f_upk_step1_d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3593592"/>
            <a:ext cx="1805940" cy="45720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548640" y="4617720"/>
            <a:ext cx="457200" cy="4572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9" name="Text 15"/>
          <p:cNvSpPr txBox="1"/>
          <p:nvPr/>
        </p:nvSpPr>
        <p:spPr>
          <a:xfrm>
            <a:off x="548640" y="46040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400" dirty="0"/>
          </a:p>
        </p:txBody>
      </p:sp>
      <p:sp>
        <p:nvSpPr>
          <p:cNvPr id="20" name="Text 16"/>
          <p:cNvSpPr txBox="1"/>
          <p:nvPr/>
        </p:nvSpPr>
        <p:spPr>
          <a:xfrm>
            <a:off x="1188720" y="4599432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Špičkové napätie Uin</a:t>
            </a:r>
            <a:endParaRPr lang="en-US" sz="1350" dirty="0"/>
          </a:p>
        </p:txBody>
      </p:sp>
      <p:pic>
        <p:nvPicPr>
          <p:cNvPr id="21" name="Image 2" descr="/home/claude/lekcia09/assets/f_upk_step2_d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4462272"/>
            <a:ext cx="2011041" cy="457200"/>
          </a:xfrm>
          <a:prstGeom prst="rect">
            <a:avLst/>
          </a:prstGeom>
        </p:spPr>
      </p:pic>
      <p:sp>
        <p:nvSpPr>
          <p:cNvPr id="22" name="Shape 17"/>
          <p:cNvSpPr/>
          <p:nvPr/>
        </p:nvSpPr>
        <p:spPr>
          <a:xfrm>
            <a:off x="548640" y="5486400"/>
            <a:ext cx="10881360" cy="960120"/>
          </a:xfrm>
          <a:prstGeom prst="roundRect">
            <a:avLst>
              <a:gd name="adj" fmla="val 2857"/>
            </a:avLst>
          </a:prstGeom>
          <a:solidFill>
            <a:srgbClr val="263543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868680" y="566928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Prečo práve efektívna (RMS) hodnota 9 V? Tak sú značené štítky transformátorov a multimetre v režime AC — ale amplitúda (špička) sínusovky je vždy √2-krát vyššia. Na túto špičku sa musíme pozerať pri návrhu usmerňovača.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A · JEDNOCESTNÝ USMERŇOVAČ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Zapojenie a princíp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Jednocestný usmerňovač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54480"/>
            <a:ext cx="11064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Striedavý zdroj, dióda D1 a záťažový rezistor RZ tvoria jedinú slučku. Počas kladnej polvlny je dióda v priepustnom smere a vedie — na RZ sa objaví napätie. Počas zápornej polvlny je dióda v závernom smere a blokuje — na RZ je napätie nulové.</a:t>
            </a:r>
            <a:endParaRPr lang="en-US" sz="1350" dirty="0"/>
          </a:p>
        </p:txBody>
      </p:sp>
      <p:pic>
        <p:nvPicPr>
          <p:cNvPr id="10" name="Image 0" descr="/home/claude/lekcia09/assets/rectifier_half_wav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23153" y="2811780"/>
            <a:ext cx="4515213" cy="246888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548640" y="5577840"/>
            <a:ext cx="10881360" cy="914400"/>
          </a:xfrm>
          <a:prstGeom prst="roundRect">
            <a:avLst>
              <a:gd name="adj" fmla="val 3000"/>
            </a:avLst>
          </a:prstGeom>
          <a:solidFill>
            <a:srgbClr val="EEF2F5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868680" y="5577840"/>
            <a:ext cx="10241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Výsledok: pulzujúce jednosmerné napätie — vždy rovnaká polarita (Uout+/Uout−), ale premenlivá veľkosť, s polovicou vlny úplne chýbajúcou.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A · JEDNOCESTNÝ USMERŇOVAČ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Časový priebeh a výpočet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Jednocestný usmerňovač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endParaRPr lang="en-US" sz="900" dirty="0"/>
          </a:p>
        </p:txBody>
      </p:sp>
      <p:pic>
        <p:nvPicPr>
          <p:cNvPr id="9" name="Image 0" descr="/home/claude/lekcia09/assets/wave_rect_hal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248" y="1623060"/>
            <a:ext cx="6256225" cy="324612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7635240" y="1463040"/>
            <a:ext cx="3749040" cy="3611880"/>
          </a:xfrm>
          <a:prstGeom prst="roundRect">
            <a:avLst>
              <a:gd name="adj" fmla="val 759"/>
            </a:avLst>
          </a:prstGeom>
          <a:solidFill>
            <a:srgbClr val="EEF2F5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7909560" y="164592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VÝPOČET ŠPIČKY Uout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7909560" y="2103120"/>
            <a:ext cx="310896" cy="31089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7909560" y="208940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8321040" y="2112264"/>
            <a:ext cx="2788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Vzorec</a:t>
            </a:r>
            <a:endParaRPr lang="en-US" sz="1150" dirty="0"/>
          </a:p>
        </p:txBody>
      </p:sp>
      <p:pic>
        <p:nvPicPr>
          <p:cNvPr id="15" name="Image 1" descr="/home/claude/lekcia09/assets/f_rect_half_d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9560" y="2487168"/>
            <a:ext cx="1990779" cy="347472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7909560" y="3063240"/>
            <a:ext cx="310896" cy="31089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7" name="Text 13"/>
          <p:cNvSpPr txBox="1"/>
          <p:nvPr/>
        </p:nvSpPr>
        <p:spPr>
          <a:xfrm>
            <a:off x="7909560" y="304952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400" dirty="0"/>
          </a:p>
        </p:txBody>
      </p:sp>
      <p:sp>
        <p:nvSpPr>
          <p:cNvPr id="18" name="Text 14"/>
          <p:cNvSpPr txBox="1"/>
          <p:nvPr/>
        </p:nvSpPr>
        <p:spPr>
          <a:xfrm>
            <a:off x="8321040" y="3072384"/>
            <a:ext cx="2788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Dosadenie</a:t>
            </a:r>
            <a:endParaRPr lang="en-US" sz="1150" dirty="0"/>
          </a:p>
        </p:txBody>
      </p:sp>
      <p:pic>
        <p:nvPicPr>
          <p:cNvPr id="19" name="Image 2" descr="/home/claude/lekcia09/assets/f_rect_half_step1_d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560" y="3447288"/>
            <a:ext cx="2480648" cy="347472"/>
          </a:xfrm>
          <a:prstGeom prst="rect">
            <a:avLst/>
          </a:prstGeom>
        </p:spPr>
      </p:pic>
      <p:sp>
        <p:nvSpPr>
          <p:cNvPr id="20" name="Shape 15"/>
          <p:cNvSpPr/>
          <p:nvPr/>
        </p:nvSpPr>
        <p:spPr>
          <a:xfrm>
            <a:off x="7909560" y="4023360"/>
            <a:ext cx="310896" cy="31089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21" name="Text 16"/>
          <p:cNvSpPr txBox="1"/>
          <p:nvPr/>
        </p:nvSpPr>
        <p:spPr>
          <a:xfrm>
            <a:off x="7909560" y="400964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400" dirty="0"/>
          </a:p>
        </p:txBody>
      </p:sp>
      <p:sp>
        <p:nvSpPr>
          <p:cNvPr id="22" name="Text 17"/>
          <p:cNvSpPr txBox="1"/>
          <p:nvPr/>
        </p:nvSpPr>
        <p:spPr>
          <a:xfrm>
            <a:off x="8321040" y="4032504"/>
            <a:ext cx="2788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Výsledok</a:t>
            </a:r>
            <a:endParaRPr lang="en-US" sz="1150" dirty="0"/>
          </a:p>
        </p:txBody>
      </p:sp>
      <p:pic>
        <p:nvPicPr>
          <p:cNvPr id="23" name="Image 3" descr="/home/claude/lekcia09/assets/f_rect_half_step2_dar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9560" y="4407408"/>
            <a:ext cx="1724395" cy="347472"/>
          </a:xfrm>
          <a:prstGeom prst="rect">
            <a:avLst/>
          </a:prstGeom>
        </p:spPr>
      </p:pic>
      <p:sp>
        <p:nvSpPr>
          <p:cNvPr id="24" name="Shape 18"/>
          <p:cNvSpPr/>
          <p:nvPr/>
        </p:nvSpPr>
        <p:spPr>
          <a:xfrm>
            <a:off x="548640" y="5257800"/>
            <a:ext cx="10881360" cy="1188720"/>
          </a:xfrm>
          <a:prstGeom prst="roundRect">
            <a:avLst>
              <a:gd name="adj" fmla="val 2308"/>
            </a:avLst>
          </a:prstGeom>
          <a:solidFill>
            <a:srgbClr val="263543"/>
          </a:solidFill>
          <a:ln/>
        </p:spPr>
      </p:sp>
      <p:sp>
        <p:nvSpPr>
          <p:cNvPr id="25" name="Text 19"/>
          <p:cNvSpPr txBox="1"/>
          <p:nvPr/>
        </p:nvSpPr>
        <p:spPr>
          <a:xfrm>
            <a:off x="868680" y="544068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Nevýhoda jednocestného usmernenia: viac než polovica energie striedavého napätia sa vôbec nevyužije (celá záporná polvlna prepadne) — a pulzy prichádzajú iba raz za periódu, čo sťažuje vyhladenie. Riešenie: využiť OBE polvlny naraz (Blok B).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03920" y="1051560"/>
            <a:ext cx="365760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0" b="1" dirty="0">
                <a:solidFill>
                  <a:srgbClr val="EEF2F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30000" dirty="0"/>
          </a:p>
        </p:txBody>
      </p:sp>
      <p:sp>
        <p:nvSpPr>
          <p:cNvPr id="3" name="Shape 1"/>
          <p:cNvSpPr/>
          <p:nvPr/>
        </p:nvSpPr>
        <p:spPr>
          <a:xfrm>
            <a:off x="822960" y="1417320"/>
            <a:ext cx="9601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783080" y="1417320"/>
            <a:ext cx="0" cy="52806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369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75381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1753819" y="191612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BLOK B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88036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Mostíkový (Graetzov) usmerňovač</a:t>
            </a:r>
            <a:endParaRPr lang="en-US" sz="36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402336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Štyri diódy namiesto jednej — využijeme obe polvlny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22960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2" name="Shape 10"/>
          <p:cNvSpPr/>
          <p:nvPr/>
        </p:nvSpPr>
        <p:spPr>
          <a:xfrm>
            <a:off x="1042416" y="5029200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13" name="Shape 11"/>
          <p:cNvSpPr/>
          <p:nvPr/>
        </p:nvSpPr>
        <p:spPr>
          <a:xfrm>
            <a:off x="1261872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9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B · MOTIVÁCIA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Prečo jedna dióda nestačí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Mostíkový usmerňovač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54480"/>
            <a:ext cx="11064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14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Jednocestný usmerňovač „zahodí“ celú zápornú polvlnu — polovicu dodanej energie. Riešenie: namiesto jednej diódy použiť ŠTYRI, zapojené do tvaru mostíka (Graetzovo zapojenie). Mostík presmeruje prúd z OBOCH polvĺn rovnakým smerom cez záťaž.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2697480"/>
            <a:ext cx="10881360" cy="594360"/>
          </a:xfrm>
          <a:prstGeom prst="roundRect">
            <a:avLst>
              <a:gd name="adj" fmla="val 4615"/>
            </a:avLst>
          </a:prstGeom>
          <a:solidFill>
            <a:srgbClr val="5B7B93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68680" y="269748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b="1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Kľúčová myšlienka: nech je vstupná polarita akákoľvek, mostík ju vždy „presmeruje“ tak, aby výstup mal rovnaký smer (+ hore, − dole).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48640" y="3474720"/>
            <a:ext cx="5349240" cy="2606040"/>
          </a:xfrm>
          <a:prstGeom prst="roundRect">
            <a:avLst>
              <a:gd name="adj" fmla="val 1404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822960" y="3703320"/>
            <a:ext cx="4800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KLADNÁ POLVLNA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4160520"/>
            <a:ext cx="48006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Prúd tečie cez D1 do výstupu (+), cez záťaž, a späť cez D4 do zdroja.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474720"/>
            <a:ext cx="5349240" cy="2606040"/>
          </a:xfrm>
          <a:prstGeom prst="roundRect">
            <a:avLst>
              <a:gd name="adj" fmla="val 1404"/>
            </a:avLst>
          </a:prstGeom>
          <a:solidFill>
            <a:srgbClr val="263543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6537960" y="3703320"/>
            <a:ext cx="4800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ZÁPORNÁ POLVLNA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6537960" y="4160520"/>
            <a:ext cx="48006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Prúd tečie cez D2 do TOHO ISTÉHO výstupu (+), cez záťaž, a späť cez D3.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B · MOSTÍKOVÝ USMERŇOVAČ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Zapojenie Graetzovho mostíka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Mostíkový usmerňovač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</a:t>
            </a:r>
            <a:endParaRPr lang="en-US" sz="900" dirty="0"/>
          </a:p>
        </p:txBody>
      </p:sp>
      <p:pic>
        <p:nvPicPr>
          <p:cNvPr id="9" name="Image 0" descr="/home/claude/lekcia09/assets/rectifier_bridg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1600" y="1645920"/>
            <a:ext cx="5029200" cy="365760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7498080" y="1554480"/>
            <a:ext cx="4114800" cy="3931920"/>
          </a:xfrm>
          <a:prstGeom prst="roundRect">
            <a:avLst>
              <a:gd name="adj" fmla="val 698"/>
            </a:avLst>
          </a:prstGeom>
          <a:solidFill>
            <a:srgbClr val="EEF2F5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7772400" y="173736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PREČO 4 DIÓDY?</a:t>
            </a:r>
            <a:endParaRPr lang="en-US" sz="1050" dirty="0"/>
          </a:p>
        </p:txBody>
      </p:sp>
      <p:sp>
        <p:nvSpPr>
          <p:cNvPr id="12" name="Text 9"/>
          <p:cNvSpPr txBox="1"/>
          <p:nvPr/>
        </p:nvSpPr>
        <p:spPr>
          <a:xfrm>
            <a:off x="7772400" y="2148840"/>
            <a:ext cx="3566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12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danom okamihu vedú vždy práve DVE diódy (jedna „hore“ k +, jedna „dole“ od −) — tie ostatné dve sú v tom čase v závernom smere a blokujú.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7772400" y="3429000"/>
            <a:ext cx="35661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12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Dôsledok: prúd cez záťaž prechádza VŽDY DVOMA diódami v sérii — preto je aj úbytok napätia dvojnásobný (2×</a:t>
            </a:r>
            <a:pPr indent="0" marL="0">
              <a:lnSpc>
                <a:spcPct val="128000"/>
              </a:lnSpc>
              <a:buNone/>
            </a:pPr>
            <a:r>
              <a:rPr lang="en-US" sz="12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8000"/>
              </a:lnSpc>
              <a:buNone/>
            </a:pPr>
            <a:r>
              <a:rPr lang="en-US" sz="12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pPr indent="0" marL="0">
              <a:lnSpc>
                <a:spcPct val="128000"/>
              </a:lnSpc>
              <a:buNone/>
            </a:pPr>
            <a:r>
              <a:rPr lang="en-US" sz="12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oproti jednocestnému usmerneniu.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548640" y="5623560"/>
            <a:ext cx="10881360" cy="777240"/>
          </a:xfrm>
          <a:prstGeom prst="roundRect">
            <a:avLst>
              <a:gd name="adj" fmla="val 3529"/>
            </a:avLst>
          </a:prstGeom>
          <a:solidFill>
            <a:srgbClr val="263543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868680" y="562356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i="1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praxi sa mostík často kupuje ako jedna súčiastka so 4 vývodmi ("diode bridge") — vnútri obsahuje presne túto štvoricu diód.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B · MOSTÍKOVÝ USMERŇOVAČ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Časový priebeh a výpočet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Mostíkový usmerňovač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</a:t>
            </a:r>
            <a:endParaRPr lang="en-US" sz="900" dirty="0"/>
          </a:p>
        </p:txBody>
      </p:sp>
      <p:pic>
        <p:nvPicPr>
          <p:cNvPr id="9" name="Image 0" descr="/home/claude/lekcia09/assets/wave_rect_ful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248" y="1623060"/>
            <a:ext cx="6256225" cy="324612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7635240" y="1463040"/>
            <a:ext cx="3749040" cy="3611880"/>
          </a:xfrm>
          <a:prstGeom prst="roundRect">
            <a:avLst>
              <a:gd name="adj" fmla="val 759"/>
            </a:avLst>
          </a:prstGeom>
          <a:solidFill>
            <a:srgbClr val="EEF2F5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7909560" y="164592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VÝPOČET ŠPIČKY Uout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7909560" y="2103120"/>
            <a:ext cx="310896" cy="31089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7909560" y="208940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8321040" y="2112264"/>
            <a:ext cx="2788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Vzorec (2×</a:t>
            </a:r>
            <a:pPr indent="0" marL="0">
              <a:buNone/>
            </a:pPr>
            <a:r>
              <a:rPr lang="en-US" sz="11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indent="0" marL="0">
              <a:buNone/>
            </a:pPr>
            <a:r>
              <a:rPr lang="en-US" sz="115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pPr indent="0" marL="0">
              <a:buNone/>
            </a:pPr>
            <a:r>
              <a:rPr lang="en-US" sz="11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150" dirty="0"/>
          </a:p>
        </p:txBody>
      </p:sp>
      <p:pic>
        <p:nvPicPr>
          <p:cNvPr id="15" name="Image 1" descr="/home/claude/lekcia09/assets/f_rect_full_d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9560" y="2487168"/>
            <a:ext cx="2147534" cy="347472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7909560" y="3063240"/>
            <a:ext cx="310896" cy="31089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7" name="Text 13"/>
          <p:cNvSpPr txBox="1"/>
          <p:nvPr/>
        </p:nvSpPr>
        <p:spPr>
          <a:xfrm>
            <a:off x="7909560" y="304952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400" dirty="0"/>
          </a:p>
        </p:txBody>
      </p:sp>
      <p:sp>
        <p:nvSpPr>
          <p:cNvPr id="18" name="Text 14"/>
          <p:cNvSpPr txBox="1"/>
          <p:nvPr/>
        </p:nvSpPr>
        <p:spPr>
          <a:xfrm>
            <a:off x="8321040" y="3072384"/>
            <a:ext cx="2788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Dosadenie</a:t>
            </a:r>
            <a:endParaRPr lang="en-US" sz="1150" dirty="0"/>
          </a:p>
        </p:txBody>
      </p:sp>
      <p:pic>
        <p:nvPicPr>
          <p:cNvPr id="19" name="Image 2" descr="/home/claude/lekcia09/assets/f_rect_full_step1_d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560" y="3447288"/>
            <a:ext cx="2840206" cy="347472"/>
          </a:xfrm>
          <a:prstGeom prst="rect">
            <a:avLst/>
          </a:prstGeom>
        </p:spPr>
      </p:pic>
      <p:sp>
        <p:nvSpPr>
          <p:cNvPr id="20" name="Shape 15"/>
          <p:cNvSpPr/>
          <p:nvPr/>
        </p:nvSpPr>
        <p:spPr>
          <a:xfrm>
            <a:off x="7909560" y="4023360"/>
            <a:ext cx="310896" cy="31089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21" name="Text 16"/>
          <p:cNvSpPr txBox="1"/>
          <p:nvPr/>
        </p:nvSpPr>
        <p:spPr>
          <a:xfrm>
            <a:off x="7909560" y="400964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400" dirty="0"/>
          </a:p>
        </p:txBody>
      </p:sp>
      <p:sp>
        <p:nvSpPr>
          <p:cNvPr id="22" name="Text 17"/>
          <p:cNvSpPr txBox="1"/>
          <p:nvPr/>
        </p:nvSpPr>
        <p:spPr>
          <a:xfrm>
            <a:off x="8321040" y="4032504"/>
            <a:ext cx="2788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Výsledok</a:t>
            </a:r>
            <a:endParaRPr lang="en-US" sz="1150" dirty="0"/>
          </a:p>
        </p:txBody>
      </p:sp>
      <p:pic>
        <p:nvPicPr>
          <p:cNvPr id="23" name="Image 3" descr="/home/claude/lekcia09/assets/f_rect_full_step2_dar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9560" y="4407408"/>
            <a:ext cx="1724395" cy="347472"/>
          </a:xfrm>
          <a:prstGeom prst="rect">
            <a:avLst/>
          </a:prstGeom>
        </p:spPr>
      </p:pic>
      <p:sp>
        <p:nvSpPr>
          <p:cNvPr id="24" name="Shape 18"/>
          <p:cNvSpPr/>
          <p:nvPr/>
        </p:nvSpPr>
        <p:spPr>
          <a:xfrm>
            <a:off x="548640" y="5257800"/>
            <a:ext cx="10881360" cy="1188720"/>
          </a:xfrm>
          <a:prstGeom prst="roundRect">
            <a:avLst>
              <a:gd name="adj" fmla="val 2308"/>
            </a:avLst>
          </a:prstGeom>
          <a:solidFill>
            <a:srgbClr val="263543"/>
          </a:solidFill>
          <a:ln/>
        </p:spPr>
      </p:sp>
      <p:sp>
        <p:nvSpPr>
          <p:cNvPr id="25" name="Text 19"/>
          <p:cNvSpPr txBox="1"/>
          <p:nvPr/>
        </p:nvSpPr>
        <p:spPr>
          <a:xfrm>
            <a:off x="868680" y="544068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Všimnite si graf: pulzy prichádzajú DVAKRÁT za periódu Uin (100-krát za sekundu pri sieti 50 Hz namiesto 50-krát) — a napätie už nikdy neklesne na nulu na dlho. To výrazne uľahčí vyhladenie v Bloku C.</a:t>
            </a:r>
            <a:endParaRPr lang="en-US" sz="12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03920" y="1051560"/>
            <a:ext cx="365760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0" b="1" dirty="0">
                <a:solidFill>
                  <a:srgbClr val="EEF2F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30000" dirty="0"/>
          </a:p>
        </p:txBody>
      </p:sp>
      <p:sp>
        <p:nvSpPr>
          <p:cNvPr id="3" name="Shape 1"/>
          <p:cNvSpPr/>
          <p:nvPr/>
        </p:nvSpPr>
        <p:spPr>
          <a:xfrm>
            <a:off x="822960" y="1417320"/>
            <a:ext cx="9601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783080" y="1417320"/>
            <a:ext cx="0" cy="52806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369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75381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1753819" y="191612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BLOK C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88036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Filtrácia vyhladzovacím kondenzátorom</a:t>
            </a:r>
            <a:endParaRPr lang="en-US" sz="36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402336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 pulzujúceho na takmer rovnomerné jednosmerné napätie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22960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2" name="Shape 10"/>
          <p:cNvSpPr/>
          <p:nvPr/>
        </p:nvSpPr>
        <p:spPr>
          <a:xfrm>
            <a:off x="1042416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3" name="Shape 11"/>
          <p:cNvSpPr/>
          <p:nvPr/>
        </p:nvSpPr>
        <p:spPr>
          <a:xfrm>
            <a:off x="1261872" y="5029200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9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C · MOTIVÁCIA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Prečo aj usmernené napätie ešte nestačí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Filtrácia vyhladzovacím kondenzátorom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5448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Usmernené napätie z Blokov A aj B je síce vždy jednej polarity — ale stále PULZUJE medzi nulou (alebo takmer nulou) a špičkou. Citlivá elektronika (napr. zosilňovače, mikrokontroléry) potrebuje oveľa rovnomernejšie napätie, podobné skutočnej batérii.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2926080"/>
            <a:ext cx="10881360" cy="1737360"/>
          </a:xfrm>
          <a:prstGeom prst="roundRect">
            <a:avLst>
              <a:gd name="adj" fmla="val 2105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868680" y="3108960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RIEŠENIE: VYHLADZOVACÍ KONDENZÁTOR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3520440"/>
            <a:ext cx="10241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Kondenzátor pripojený paralelne k záťaži sa pri každom pulze nabije takmer na špičkové napätie a medzi pulzmi drží (pomaly vybíja) napätie na záťaži — funguje ako malá „nárazníková batéria“.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548640" y="4937760"/>
            <a:ext cx="10881360" cy="1417320"/>
          </a:xfrm>
          <a:prstGeom prst="roundRect">
            <a:avLst>
              <a:gd name="adj" fmla="val 1935"/>
            </a:avLst>
          </a:prstGeom>
          <a:solidFill>
            <a:srgbClr val="263543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868680" y="5120640"/>
            <a:ext cx="10241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Prečo je pre toto vhodnejší práve mostíkový usmerňovač z Bloku B? Pulzy prichádzajú dvakrát častejšie a nikdy neklesnú tak nízko — kondenzátor tak má menej času aj menšiu vzdialenosť na vybitie medzi pulzmi, takže výsledné zvlnenie je menšie (uvidíme presne v Bloku C3).</a:t>
            </a:r>
            <a:endParaRPr lang="en-US" sz="12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C · FILTRÁCIA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Zapojenie a princíp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Filtrácia vyhladzovacím kondenzátorom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54480"/>
            <a:ext cx="11064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Kondenzátor C sa pripája PARALELNE k záťaži RZ, hneď za výstupom mostíka. Kým výstup mostíka rastie k špičke, kondenzátor sa nabíja spolu s ním. Len čo výstup mostíka začne klesať (klesá pod aktuálne napätie kondenzátora), diódy sa uzavrú a kondenzátor sa vybíja výhradne cez záťaž RZ — až kým ho ďalší pulz znova nedobije.</a:t>
            </a:r>
            <a:endParaRPr lang="en-US" sz="1300" dirty="0"/>
          </a:p>
        </p:txBody>
      </p:sp>
      <p:pic>
        <p:nvPicPr>
          <p:cNvPr id="10" name="Image 0" descr="/home/claude/lekcia09/assets/rectifier_filt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97348" y="3246120"/>
            <a:ext cx="4966825" cy="306324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C · FILTRÁCIA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Výpočet zvlnenia ΔU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Filtrácia vyhladzovacím kondenzátorom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18</a:t>
            </a:r>
            <a:endParaRPr lang="en-US" sz="900" dirty="0"/>
          </a:p>
        </p:txBody>
      </p:sp>
      <p:pic>
        <p:nvPicPr>
          <p:cNvPr id="9" name="Image 0" descr="/home/claude/lekcia09/assets/wave_rect_filter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9178" y="1623060"/>
            <a:ext cx="6308364" cy="324612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7635240" y="1463040"/>
            <a:ext cx="3749040" cy="3611880"/>
          </a:xfrm>
          <a:prstGeom prst="roundRect">
            <a:avLst>
              <a:gd name="adj" fmla="val 759"/>
            </a:avLst>
          </a:prstGeom>
          <a:solidFill>
            <a:srgbClr val="EEF2F5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7909560" y="164592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ZVLNENIE ΔU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7909560" y="2103120"/>
            <a:ext cx="310896" cy="31089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7909560" y="208940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8321040" y="2075688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Vzorec</a:t>
            </a:r>
            <a:endParaRPr lang="en-US" sz="1000" dirty="0"/>
          </a:p>
        </p:txBody>
      </p:sp>
      <p:pic>
        <p:nvPicPr>
          <p:cNvPr id="15" name="Image 1" descr="/home/claude/lekcia09/assets/f_ripple_d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9560" y="2523744"/>
            <a:ext cx="766774" cy="329184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7909560" y="3154680"/>
            <a:ext cx="310896" cy="31089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7" name="Text 13"/>
          <p:cNvSpPr txBox="1"/>
          <p:nvPr/>
        </p:nvSpPr>
        <p:spPr>
          <a:xfrm>
            <a:off x="7909560" y="314096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400" dirty="0"/>
          </a:p>
        </p:txBody>
      </p:sp>
      <p:sp>
        <p:nvSpPr>
          <p:cNvPr id="18" name="Text 14"/>
          <p:cNvSpPr txBox="1"/>
          <p:nvPr/>
        </p:nvSpPr>
        <p:spPr>
          <a:xfrm>
            <a:off x="8321040" y="3127248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Dosadenie (</a:t>
            </a:r>
            <a:pPr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pPr indent="0" marL="0">
              <a:lnSpc>
                <a:spcPct val="100000"/>
              </a:lnSpc>
              <a:buNone/>
            </a:pPr>
            <a:r>
              <a:rPr lang="en-US" sz="10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pPr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=100 mA, C=1000 µF)</a:t>
            </a:r>
            <a:endParaRPr lang="en-US" sz="1000" dirty="0"/>
          </a:p>
        </p:txBody>
      </p:sp>
      <p:pic>
        <p:nvPicPr>
          <p:cNvPr id="19" name="Image 2" descr="/home/claude/lekcia09/assets/f_ripple_step1_d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560" y="3575304"/>
            <a:ext cx="1391377" cy="329184"/>
          </a:xfrm>
          <a:prstGeom prst="rect">
            <a:avLst/>
          </a:prstGeom>
        </p:spPr>
      </p:pic>
      <p:sp>
        <p:nvSpPr>
          <p:cNvPr id="20" name="Shape 15"/>
          <p:cNvSpPr/>
          <p:nvPr/>
        </p:nvSpPr>
        <p:spPr>
          <a:xfrm>
            <a:off x="7909560" y="4206240"/>
            <a:ext cx="310896" cy="31089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21" name="Text 16"/>
          <p:cNvSpPr txBox="1"/>
          <p:nvPr/>
        </p:nvSpPr>
        <p:spPr>
          <a:xfrm>
            <a:off x="7909560" y="419252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400" dirty="0"/>
          </a:p>
        </p:txBody>
      </p:sp>
      <p:sp>
        <p:nvSpPr>
          <p:cNvPr id="22" name="Text 17"/>
          <p:cNvSpPr txBox="1"/>
          <p:nvPr/>
        </p:nvSpPr>
        <p:spPr>
          <a:xfrm>
            <a:off x="8321040" y="4178808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Výsledok</a:t>
            </a:r>
            <a:endParaRPr lang="en-US" sz="1000" dirty="0"/>
          </a:p>
        </p:txBody>
      </p:sp>
      <p:pic>
        <p:nvPicPr>
          <p:cNvPr id="23" name="Image 3" descr="/home/claude/lekcia09/assets/f_ripple_step2_dar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9560" y="4626864"/>
            <a:ext cx="1288447" cy="329184"/>
          </a:xfrm>
          <a:prstGeom prst="rect">
            <a:avLst/>
          </a:prstGeom>
        </p:spPr>
      </p:pic>
      <p:sp>
        <p:nvSpPr>
          <p:cNvPr id="24" name="Shape 18"/>
          <p:cNvSpPr/>
          <p:nvPr/>
        </p:nvSpPr>
        <p:spPr>
          <a:xfrm>
            <a:off x="548640" y="5257800"/>
            <a:ext cx="10881360" cy="1188720"/>
          </a:xfrm>
          <a:prstGeom prst="roundRect">
            <a:avLst>
              <a:gd name="adj" fmla="val 2308"/>
            </a:avLst>
          </a:prstGeom>
          <a:solidFill>
            <a:srgbClr val="263543"/>
          </a:solidFill>
          <a:ln/>
        </p:spPr>
      </p:sp>
      <p:sp>
        <p:nvSpPr>
          <p:cNvPr id="25" name="Text 19"/>
          <p:cNvSpPr txBox="1"/>
          <p:nvPr/>
        </p:nvSpPr>
        <p:spPr>
          <a:xfrm>
            <a:off x="868680" y="544068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25000"/>
              </a:lnSpc>
              <a:buNone/>
            </a:pPr>
            <a:r>
              <a:rPr lang="en-US" sz="12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je frekvencia ZVLNENIA (nie frekvencia siete!): pri mostíkovom usmernení </a:t>
            </a:r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25000"/>
              </a:lnSpc>
              <a:buNone/>
            </a:pPr>
            <a:r>
              <a:rPr lang="en-US" sz="12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2f (100 Hz pri sieti 50 Hz), pri jednocestnom len </a:t>
            </a:r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25000"/>
              </a:lnSpc>
              <a:buNone/>
            </a:pPr>
            <a:r>
              <a:rPr lang="en-US" sz="12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f (50 Hz) — polovičná frekvencia znamená DVOJNÁSOBNÉ zvlnenie pri rovnakých </a:t>
            </a:r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5000"/>
              </a:lnSpc>
              <a:buNone/>
            </a:pPr>
            <a:r>
              <a:rPr lang="en-US" sz="12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C. Väčšie C alebo menšie </a:t>
            </a:r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5000"/>
              </a:lnSpc>
              <a:buNone/>
            </a:pPr>
            <a:r>
              <a:rPr lang="en-US" sz="12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menšie ΔU.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502920"/>
            <a:ext cx="82296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02920"/>
            <a:ext cx="0" cy="452628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577779" y="4736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4736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926287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2960" y="6400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ZHRNUTIE HODINY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1005840"/>
            <a:ext cx="9144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Čo sme dnes prebrali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822960" y="1920240"/>
            <a:ext cx="502920" cy="50292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19065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508760" y="1892808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Jednocestný usmerňovač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5577840" y="1874520"/>
            <a:ext cx="5669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Jedna dióda prepustí len kladnú polvlnu — Uout,pk = Uin,pk − 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15000"/>
              </a:lnSpc>
              <a:buNone/>
            </a:pPr>
            <a:r>
              <a:rPr lang="en-US" sz="11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Jednoduché, ale menej efektívne (zahodí polovicu energie).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22960" y="2971800"/>
            <a:ext cx="502920" cy="50292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295808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508760" y="2944368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Mostíkový usmerňovač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5577840" y="2926080"/>
            <a:ext cx="5669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Štyri diódy využijú OBE polvlny — Uout,pk = Uin,pk − 2×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15000"/>
              </a:lnSpc>
              <a:buNone/>
            </a:pPr>
            <a:r>
              <a:rPr lang="en-US" sz="11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dvojnásobná frekvencia pulzov, vyššie priemerné napätie.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822960" y="4023360"/>
            <a:ext cx="502920" cy="50292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00964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508760" y="3995928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Filtrácia kondenzátorom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5577840" y="3977640"/>
            <a:ext cx="5669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Kondenzátor paralelne k záťaži vyhladí pulzy na takmer rovnomerné napätie — zvlnenie ΔU ≈ 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15000"/>
              </a:lnSpc>
              <a:buNone/>
            </a:pPr>
            <a:r>
              <a:rPr lang="en-US" sz="11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(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15000"/>
              </a:lnSpc>
              <a:buNone/>
            </a:pPr>
            <a:r>
              <a:rPr lang="en-US" sz="11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× C).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822960" y="5074920"/>
            <a:ext cx="10515600" cy="777240"/>
          </a:xfrm>
          <a:prstGeom prst="roundRect">
            <a:avLst>
              <a:gd name="adj" fmla="val 3529"/>
            </a:avLst>
          </a:prstGeom>
          <a:solidFill>
            <a:srgbClr val="263543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143000" y="518464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KĽÚČOVÝ VZOREC</a:t>
            </a:r>
            <a:endParaRPr lang="en-US" sz="1000" dirty="0"/>
          </a:p>
        </p:txBody>
      </p:sp>
      <p:pic>
        <p:nvPicPr>
          <p:cNvPr id="23" name="Image 0" descr="/home/claude/lekcia09/assets/f_ripp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0" y="5394960"/>
            <a:ext cx="894570" cy="384048"/>
          </a:xfrm>
          <a:prstGeom prst="rect">
            <a:avLst/>
          </a:prstGeom>
        </p:spPr>
      </p:pic>
      <p:sp>
        <p:nvSpPr>
          <p:cNvPr id="24" name="Text 21"/>
          <p:cNvSpPr txBox="1"/>
          <p:nvPr/>
        </p:nvSpPr>
        <p:spPr>
          <a:xfrm>
            <a:off x="2403330" y="5394960"/>
            <a:ext cx="893523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veľkosť zvlnenia za vyhladzovacím kondenzátorom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822960" y="5943600"/>
            <a:ext cx="10515600" cy="594360"/>
          </a:xfrm>
          <a:prstGeom prst="roundRect">
            <a:avLst>
              <a:gd name="adj" fmla="val 4615"/>
            </a:avLst>
          </a:prstGeom>
          <a:solidFill>
            <a:srgbClr val="5B7B93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1143000" y="5943600"/>
            <a:ext cx="9875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Tematický celok 8 (Usmerňovače a napájacie zdroje) je touto lekciou otvorený.</a:t>
            </a:r>
            <a:endParaRPr lang="en-US" sz="1400" dirty="0"/>
          </a:p>
        </p:txBody>
      </p:sp>
      <p:sp>
        <p:nvSpPr>
          <p:cNvPr id="27" name="Text 24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9</a:t>
            </a:r>
            <a:endParaRPr lang="en-US" sz="900" dirty="0"/>
          </a:p>
        </p:txBody>
      </p:sp>
      <p:sp>
        <p:nvSpPr>
          <p:cNvPr id="28" name="Text 25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1417320"/>
            <a:ext cx="9601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783080" y="1417320"/>
            <a:ext cx="0" cy="52806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9369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75381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753819" y="191612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9418320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985248" y="4572000"/>
            <a:ext cx="914400" cy="914400"/>
          </a:xfrm>
          <a:prstGeom prst="arc">
            <a:avLst>
              <a:gd name="adj1" fmla="val 0"/>
              <a:gd name="adj2" fmla="val 108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552176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119104" y="4572000"/>
            <a:ext cx="914400" cy="914400"/>
          </a:xfrm>
          <a:prstGeom prst="arc">
            <a:avLst>
              <a:gd name="adj1" fmla="val 0"/>
              <a:gd name="adj2" fmla="val 108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686032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RÝCHLY KVÍZ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2880360"/>
            <a:ext cx="8961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Overme si, čo už viete</a:t>
            </a:r>
            <a:endParaRPr lang="en-US" sz="38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3977640"/>
            <a:ext cx="8778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Deväť otázok priamo z dnešnej hodiny — jednocestný usmerňovač, mostík a filtrácia.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9 · Kvíz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ĽAHŠIA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Čo je úlohou usmerňovača?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Premeniť striedavé napätie (mení polaritu) na jednosmerné (jedna polarita) — pomocou diód, ktoré prepúšťajú prúd len jedným smerom.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9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ĽAHŠIA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Prečo pri jednocestnom usmernení dióda vedie iba počas polovice periódy?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Počas jednej polvlny je zapojená v priepustnom smere a vedie, počas druhej je v závernom smere a blokuje — presne ako pri obyčajnej dióde s DC napätím opačnej polarity.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9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STREDNÁ NÁROČNOSŤ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Aký vzorec platí pre špičkové výstupné napätie jednocestného usmerňovača?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pic>
        <p:nvPicPr>
          <p:cNvPr id="16" name="Image 0" descr="/home/claude/lekcia09/assets/f_rect_hal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4041648"/>
            <a:ext cx="2619447" cy="457200"/>
          </a:xfrm>
          <a:prstGeom prst="rect">
            <a:avLst/>
          </a:prstGeom>
        </p:spPr>
      </p:pic>
      <p:sp>
        <p:nvSpPr>
          <p:cNvPr id="17" name="Text 14"/>
          <p:cNvSpPr txBox="1"/>
          <p:nvPr/>
        </p:nvSpPr>
        <p:spPr>
          <a:xfrm>
            <a:off x="868680" y="4663440"/>
            <a:ext cx="104241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Špičkové vstupné napätie znížené o prahové napätie jednej diódy.</a:t>
            </a:r>
            <a:endParaRPr lang="en-US" sz="1450" dirty="0"/>
          </a:p>
        </p:txBody>
      </p:sp>
      <p:sp>
        <p:nvSpPr>
          <p:cNvPr id="18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9 · Kvíz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23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STREDNÁ NÁROČNOSŤ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Prečo mostíkový usmerňovač potrebuje 4 diódy a nie iba 1?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Aby využil OBE polvlny striedavého napätia (nie iba jednu) — vďaka tomu má vyššie priemerné výstupné napätie a dvojnásobnú frekvenciu pulzov oproti jednocestnému usmerneniu.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9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24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STREDNÁ NÁROČNOSŤ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Prečo je pri mostíkovom usmernení úbytok napätia na usmerňovači dvojnásobný (2×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indent="0" marL="0">
              <a:lnSpc>
                <a:spcPct val="125000"/>
              </a:lnSpc>
              <a:buNone/>
            </a:pPr>
            <a:r>
              <a:rPr lang="en-US" sz="18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oproti jednocestnému?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Pretože prúd v každom okamihu preteká VŽDY cez dve diódy zapojené v sérii (nikdy len cez jednu) — preto sa úbytky oboch diód sčítajú.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9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NÁROČNEJŠIA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Sieť má frekvenciu 50 Hz. Aká je frekvencia zvlnenia na výstupe mostíkového usmerňovača?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 Hz — dvojnásobok frekvencie siete, pretože pulz prichádza pri KAŽDEJ polvlne (kladnej aj zápornej), nie iba raz za periódu.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9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26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NÁROČNEJŠIA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 čo slúži vyhladzovací kondenzátor zapojený za usmerňovačom?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Pripája sa paralelne k záťaži, nabíja sa pri každom pulze na (takmer) špičkové napätie a medzi pulzmi ho na záťaži udržiava — výsledné napätie je oveľa rovnomernejšie (menej pulzujúce).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9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27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NÁROČNEJŠIA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Aký vzorec približne platí pre veľkosť zvlnenia ΔU za vyhladzovacím kondenzátorom?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pic>
        <p:nvPicPr>
          <p:cNvPr id="16" name="Image 0" descr="/home/claude/lekcia09/assets/f_ripp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4041648"/>
            <a:ext cx="1064964" cy="457200"/>
          </a:xfrm>
          <a:prstGeom prst="rect">
            <a:avLst/>
          </a:prstGeom>
        </p:spPr>
      </p:pic>
      <p:sp>
        <p:nvSpPr>
          <p:cNvPr id="17" name="Text 14"/>
          <p:cNvSpPr txBox="1"/>
          <p:nvPr/>
        </p:nvSpPr>
        <p:spPr>
          <a:xfrm>
            <a:off x="868680" y="4663440"/>
            <a:ext cx="104241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kde </a:t>
            </a:r>
            <a:pPr indent="0" marL="0">
              <a:lnSpc>
                <a:spcPct val="122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2000"/>
              </a:lnSpc>
              <a:buNone/>
            </a:pPr>
            <a:r>
              <a:rPr lang="en-US" sz="145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lnSpc>
                <a:spcPct val="122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je prúd odoberaný záťažou, </a:t>
            </a:r>
            <a:pPr indent="0" marL="0">
              <a:lnSpc>
                <a:spcPct val="122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22000"/>
              </a:lnSpc>
              <a:buNone/>
            </a:pPr>
            <a:r>
              <a:rPr lang="en-US" sz="145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2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frekvencia zvlnenia a C kapacita kondenzátora.</a:t>
            </a:r>
            <a:endParaRPr lang="en-US" sz="1450" dirty="0"/>
          </a:p>
        </p:txBody>
      </p:sp>
      <p:sp>
        <p:nvSpPr>
          <p:cNvPr id="18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9 · Kvíz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28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NAJNÁROČNEJŠIA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Zdvojnásobíme kapacitu vyhladzovacieho kondenzátora C (pri rovnakom prúde záťaže aj frekvencii). Ako sa zmení zvlnenie ΔU?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Zníži sa na polovicu — ΔU je nepriamo úmerné C (ΔU ≈ </a:t>
            </a:r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2000"/>
              </a:lnSpc>
              <a:buNone/>
            </a:pPr>
            <a:r>
              <a:rPr lang="en-US" sz="17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(</a:t>
            </a:r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22000"/>
              </a:lnSpc>
              <a:buNone/>
            </a:pPr>
            <a:r>
              <a:rPr lang="en-US" sz="17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× C)), takže dvojnásobná kapacita znamená polovičné zvlnenie.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9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29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BONUS · POROVNANIE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koľko menšie je zvlnenie pri mostíku?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9 · Bonus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30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50876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Rovnaká záťaž (</a:t>
            </a:r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5000"/>
              </a:lnSpc>
              <a:buNone/>
            </a:pPr>
            <a:r>
              <a:rPr lang="en-US" sz="13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100 mA), rovnaký kondenzátor (C = 1000 µF), rovnaká sieť (50 Hz) — jediný rozdiel je frekvencia zvlnenia </a:t>
            </a:r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25000"/>
              </a:lnSpc>
              <a:buNone/>
            </a:pPr>
            <a:r>
              <a:rPr lang="en-US" sz="13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148840"/>
            <a:ext cx="5349240" cy="2377440"/>
          </a:xfrm>
          <a:prstGeom prst="roundRect">
            <a:avLst>
              <a:gd name="adj" fmla="val 1154"/>
            </a:avLst>
          </a:prstGeom>
          <a:solidFill>
            <a:srgbClr val="EEF2F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2331720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Jednocestný: </a:t>
            </a:r>
            <a:pPr indent="0" marL="0">
              <a:buNone/>
            </a:pPr>
            <a:r>
              <a:rPr lang="en-US" sz="140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pPr indent="0" marL="0">
              <a:buNone/>
            </a:pPr>
            <a:r>
              <a:rPr lang="en-US" sz="1400" b="1" baseline="-40000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pPr indent="0" marL="0">
              <a:buNone/>
            </a:pPr>
            <a:r>
              <a:rPr lang="en-US" sz="140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f = 50 Hz</a:t>
            </a:r>
            <a:endParaRPr lang="en-US" sz="1400" dirty="0"/>
          </a:p>
        </p:txBody>
      </p:sp>
      <p:pic>
        <p:nvPicPr>
          <p:cNvPr id="9" name="Image 0" descr="/home/claude/lekcia09/assets/f_ripple_half_step1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2880360"/>
            <a:ext cx="1549589" cy="384048"/>
          </a:xfrm>
          <a:prstGeom prst="rect">
            <a:avLst/>
          </a:prstGeom>
        </p:spPr>
      </p:pic>
      <p:pic>
        <p:nvPicPr>
          <p:cNvPr id="10" name="Image 1" descr="/home/claude/lekcia09/assets/f_ripple_half_step2_d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3429000"/>
            <a:ext cx="1503188" cy="384048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6263640" y="2148840"/>
            <a:ext cx="5349240" cy="2377440"/>
          </a:xfrm>
          <a:prstGeom prst="roundRect">
            <a:avLst>
              <a:gd name="adj" fmla="val 1154"/>
            </a:avLst>
          </a:prstGeom>
          <a:solidFill>
            <a:srgbClr val="EEF2F5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6537960" y="2331720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Mostíkový: </a:t>
            </a:r>
            <a:pPr indent="0" marL="0">
              <a:buNone/>
            </a:pPr>
            <a:r>
              <a:rPr lang="en-US" sz="140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pPr indent="0" marL="0">
              <a:buNone/>
            </a:pPr>
            <a:r>
              <a:rPr lang="en-US" sz="1400" b="1" baseline="-40000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pPr indent="0" marL="0">
              <a:buNone/>
            </a:pPr>
            <a:r>
              <a:rPr lang="en-US" sz="140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2f = 100 Hz</a:t>
            </a:r>
            <a:endParaRPr lang="en-US" sz="1400" dirty="0"/>
          </a:p>
        </p:txBody>
      </p:sp>
      <p:pic>
        <p:nvPicPr>
          <p:cNvPr id="13" name="Image 2" descr="/home/claude/lekcia09/assets/f_ripple_step1_d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2880360"/>
            <a:ext cx="1623273" cy="384048"/>
          </a:xfrm>
          <a:prstGeom prst="rect">
            <a:avLst/>
          </a:prstGeom>
        </p:spPr>
      </p:pic>
      <p:pic>
        <p:nvPicPr>
          <p:cNvPr id="14" name="Image 3" descr="/home/claude/lekcia09/assets/f_ripple_step2_dar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7960" y="3429000"/>
            <a:ext cx="1503188" cy="384048"/>
          </a:xfrm>
          <a:prstGeom prst="rect">
            <a:avLst/>
          </a:prstGeom>
        </p:spPr>
      </p:pic>
      <p:sp>
        <p:nvSpPr>
          <p:cNvPr id="15" name="Shape 9"/>
          <p:cNvSpPr/>
          <p:nvPr/>
        </p:nvSpPr>
        <p:spPr>
          <a:xfrm>
            <a:off x="548640" y="4892040"/>
            <a:ext cx="10881360" cy="1325880"/>
          </a:xfrm>
          <a:prstGeom prst="roundRect">
            <a:avLst>
              <a:gd name="adj" fmla="val 2069"/>
            </a:avLst>
          </a:prstGeom>
          <a:solidFill>
            <a:srgbClr val="263543"/>
          </a:solidFill>
          <a:ln/>
        </p:spPr>
      </p:sp>
      <p:sp>
        <p:nvSpPr>
          <p:cNvPr id="16" name="Text 10"/>
          <p:cNvSpPr txBox="1"/>
          <p:nvPr/>
        </p:nvSpPr>
        <p:spPr>
          <a:xfrm>
            <a:off x="868680" y="5074920"/>
            <a:ext cx="10241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 rovnakých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5000"/>
              </a:lnSpc>
              <a:buNone/>
            </a:pPr>
            <a:r>
              <a:rPr lang="en-US" sz="125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C závisí ΔU IBA od frekvencie zvlnenia — dvojnásobná frekvencia (mostík) znamená presne polovičné zvlnenie oproti jednocestnému usmerneniu. Preto sa v praxi takmer vždy používa mostíkový usmerňovač, nikdy nie jednocestný, ak záleží na kvalite jednosmerného napätia.</a:t>
            </a:r>
            <a:endParaRPr lang="en-US" sz="1250" dirty="0"/>
          </a:p>
        </p:txBody>
      </p:sp>
      <p:sp>
        <p:nvSpPr>
          <p:cNvPr id="17" name="Shape 11"/>
          <p:cNvSpPr/>
          <p:nvPr/>
        </p:nvSpPr>
        <p:spPr>
          <a:xfrm>
            <a:off x="548640" y="6309360"/>
            <a:ext cx="10881360" cy="0"/>
          </a:xfrm>
          <a:prstGeom prst="roundRect">
            <a:avLst/>
          </a:prstGeom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Aplikovaná elektronika – Lekcia 9</dc:title>
  <dc:subject>PptxGenJS Presentation</dc:subject>
  <dc:creator>SPŠE Zochova</dc:creator>
  <cp:lastModifiedBy>SPŠE Zochova</cp:lastModifiedBy>
  <cp:revision>1</cp:revision>
  <dcterms:created xsi:type="dcterms:W3CDTF">2026-09-20T18:34:49Z</dcterms:created>
  <dcterms:modified xsi:type="dcterms:W3CDTF">2026-09-20T18:34:49Z</dcterms:modified>
</cp:coreProperties>
</file>