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94360"/>
            <a:ext cx="11887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0" y="594360"/>
            <a:ext cx="0" cy="65379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5650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982419" y="5650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982419" y="121889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0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795967" y="4549140"/>
            <a:ext cx="1051560" cy="1051560"/>
          </a:xfrm>
          <a:prstGeom prst="arc">
            <a:avLst>
              <a:gd name="adj1" fmla="val 0"/>
              <a:gd name="adj2" fmla="val 108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447934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099902" y="4549140"/>
            <a:ext cx="1051560" cy="1051560"/>
          </a:xfrm>
          <a:prstGeom prst="arc">
            <a:avLst>
              <a:gd name="adj1" fmla="val 0"/>
              <a:gd name="adj2" fmla="val 108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51869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1488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APLIKOVANÁ ELEKTRONIKA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51460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Lekcia 8</a:t>
            </a:r>
            <a:endParaRPr lang="en-US" sz="44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33756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Zenerova dióda, LED a optoelektronické súčiastky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4160520"/>
            <a:ext cx="7589520" cy="457200"/>
          </a:xfrm>
          <a:prstGeom prst="roundRect">
            <a:avLst>
              <a:gd name="adj" fmla="val 8000"/>
            </a:avLst>
          </a:prstGeom>
          <a:solidFill>
            <a:srgbClr val="EEF2F5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22960" y="4160520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Tematický celok 7 — pokračovanie Lekcie 7 (Polovodiče a dióda)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5806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Stredná priemyselná škola elektrotechnická, Zochova 9, Bratislava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Školský rok 2026/2027 · 45-minútová hodina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418320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985248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552176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119104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86032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880360"/>
            <a:ext cx="8961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Predtým, než začneme...</a:t>
            </a:r>
            <a:endParaRPr lang="en-US" sz="3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977640"/>
            <a:ext cx="8778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 otázky z minulej hodiny — pripomenieme si diódu, prahové napätie a záverný smer.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8 · Opakovanie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Aké napätie musí presiahnuť napätie na kremíkovej dióde, aby začala viesť v priepustnom smere?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Približne 0,7 V — tzv. prahové napätie 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Pod touto hodnotou dióda takmer nevedie.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8 · Opakovanie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sa deje s bežnou diódou, ak ju v závernom smere vystavíme príliš vysokému napätiu (nad prierazové napätie)?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Dôjde k prierazu a dióda sa väčšinou zničí — bežné diódy nie sú navrhnuté na to, aby prieraz v závernom smere prežili.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8 · Opakovanie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je voltampérová charakteristika diódy nelineárna, na rozdiel od rezistora?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Lebo odpor diódy nie je konštantný — závisí od okamžitého napätia/prúdu. Pod prahovým napätím takmer nevedie, nad ním prúd exponenciálne rastie.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8 · Opakovanie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HODINY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Plán dnešnej hodiny (45 minút)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Úvod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203704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21899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783080" y="2020824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Zenerova dióda a stabilizácia napätia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1783080" y="2441448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Riadený, opakovateľný prieraz a jeho využitie na udržanie konštantného výstupného napätia.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9646920" y="2020824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15 min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374136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68680" y="3703320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68680" y="368960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783080" y="3520440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LED a optoelektronické súčiastky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1783080" y="3941064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LED, fotodióda, fototranzistor a optočlen — súčiastky, ktoré spájajú elektrinu a svetlo.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9646920" y="35204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15 min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873752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68680" y="5202936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68680" y="51892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1783080" y="5020056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Praktické cvičenie – zapojenie s diódou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1783080" y="5440680"/>
            <a:ext cx="7315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Zostavenie a overenie reálneho zapojenia na nepájivom poli, meranie multimetrom.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9646920" y="502005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15 min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A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Zenerova dióda a stabilizácia napätia</a:t>
            </a:r>
            <a:endParaRPr lang="en-US" sz="3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Prieraz, ktorý je navrhnutý — nie chyba, ale funkcia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8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ZENEROVA DIÓDA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je Zenerova dióda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Zenerova dióda a stabilizácia napätia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Bežná dióda sa v závernom smere pri prieraze zvyčajne zničí. Zenerova dióda je vyrobená (silnejšie dopovaná) tak, aby prieraz v závernom smere zvládla opakovane a bez poškodenia — pri presne definovanom Zenerovom napätí 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pic>
        <p:nvPicPr>
          <p:cNvPr id="10" name="Image 0" descr="/home/claude/lekcia08/assets/zener_curv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1506" y="2468880"/>
            <a:ext cx="4838508" cy="310896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48640" y="5715000"/>
            <a:ext cx="10881360" cy="777240"/>
          </a:xfrm>
          <a:prstGeom prst="roundRect">
            <a:avLst>
              <a:gd name="adj" fmla="val 3529"/>
            </a:avLst>
          </a:prstGeom>
          <a:solidFill>
            <a:srgbClr val="EEF2F5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68680" y="571500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Kľúčový rozdiel oproti Lekcii 7: prierazové napätie bežnej diódy je rádovo desiatky až stovky voltov (ďaleko, deštruktívne). U Zenerovej diódy je </a:t>
            </a:r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0000"/>
              </a:lnSpc>
              <a:buNone/>
            </a:pPr>
            <a:r>
              <a:rPr lang="en-US" sz="12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navrhnuté nablízko (rádovo voltov) a je to jej normálna prevádzková oblasť.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ZENEROVA DIÓDA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Zapojenie stabilizátora napätia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Zenerova dióda a stabilizácia napätia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Zenerova dióda sa zapája V ZÁVERNOM smere (katóda k +), paralelne k záťaži RZ, za sériovým rezistorom R. Kým dióda pracuje v prieraze, napätie na nej — a teda aj na záťaži — zostáva prakticky konštantné 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aj keď sa mení 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alebo záťaž.</a:t>
            </a:r>
            <a:endParaRPr lang="en-US" sz="1350" dirty="0"/>
          </a:p>
        </p:txBody>
      </p:sp>
      <p:pic>
        <p:nvPicPr>
          <p:cNvPr id="10" name="Image 0" descr="/home/claude/lekcia08/assets/zener_stabiliz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9004" y="2857500"/>
            <a:ext cx="8383512" cy="233172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48640" y="5577840"/>
            <a:ext cx="10881360" cy="914400"/>
          </a:xfrm>
          <a:prstGeom prst="roundRect">
            <a:avLst>
              <a:gd name="adj" fmla="val 3000"/>
            </a:avLst>
          </a:prstGeom>
          <a:solidFill>
            <a:srgbClr val="26354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68680" y="557784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Rezistor R má tu dvojitú úlohu: obmedzuje prúd Zenerovou diódou (aby sa nezničila) a zároveň „pohlcuje“ rozdiel 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2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2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ktorý na diódu neprejde.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ZENEROVA DIÓDA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Praktický výpočet: prúd cez rezistor R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Zenerova dióda a stabilizácia napätia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002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Obvod: zdroj </a:t>
            </a:r>
            <a:pPr indent="0" marL="0"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buNone/>
            </a:pPr>
            <a:r>
              <a:rPr lang="en-US" sz="15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pPr indent="0" marL="0"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12 V, Zenerova dióda s </a:t>
            </a:r>
            <a:pPr indent="0" marL="0"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buNone/>
            </a:pPr>
            <a:r>
              <a:rPr lang="en-US" sz="15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5,6 V, sériový rezistor R = 330 Ω. Aký prúd tečie rezistorom R?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233172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23180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188720" y="231343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Vzorec</a:t>
            </a:r>
            <a:endParaRPr lang="en-US" sz="1400" dirty="0"/>
          </a:p>
        </p:txBody>
      </p:sp>
      <p:pic>
        <p:nvPicPr>
          <p:cNvPr id="13" name="Image 0" descr="/home/claude/lekcia08/assets/f_zener_i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7680" y="2194560"/>
            <a:ext cx="1267691" cy="457200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548640" y="320040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48640" y="31866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188720" y="318211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Dosadenie hodnôt</a:t>
            </a:r>
            <a:endParaRPr lang="en-US" sz="1400" dirty="0"/>
          </a:p>
        </p:txBody>
      </p:sp>
      <p:pic>
        <p:nvPicPr>
          <p:cNvPr id="17" name="Image 1" descr="/home/claude/lekcia08/assets/f_zener_i_step1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680" y="3063240"/>
            <a:ext cx="1493354" cy="45720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548640" y="406908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548640" y="40553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6"/>
          <p:cNvSpPr txBox="1"/>
          <p:nvPr/>
        </p:nvSpPr>
        <p:spPr>
          <a:xfrm>
            <a:off x="1188720" y="405079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Výsledný prúd</a:t>
            </a:r>
            <a:endParaRPr lang="en-US" sz="1400" dirty="0"/>
          </a:p>
        </p:txBody>
      </p:sp>
      <p:pic>
        <p:nvPicPr>
          <p:cNvPr id="21" name="Image 2" descr="/home/claude/lekcia08/assets/f_zener_i_step2_d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3931920"/>
            <a:ext cx="2068116" cy="457200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548640" y="5166360"/>
            <a:ext cx="10881360" cy="1325880"/>
          </a:xfrm>
          <a:prstGeom prst="roundRect">
            <a:avLst>
              <a:gd name="adj" fmla="val 2069"/>
            </a:avLst>
          </a:prstGeom>
          <a:solidFill>
            <a:srgbClr val="EEF2F5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868680" y="5349240"/>
            <a:ext cx="10241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Táto istá úvaha (napätie zdroja mínus napätie na dióde, zvyšok na R) platí rovnako ako pri bežnej dióde v Lekcii 7 — len tu je „napätie na dióde“ rovné Zenerovmu napätiu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namiesto prahového napätia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B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LED a optoelektronické súčiastky</a:t>
            </a:r>
            <a:endParaRPr lang="en-US" sz="3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Keď elektrina a svetlo spolupracujú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8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LED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LED — svetlo-emitujúca dióda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 a optoelektronické súčiastky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5943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 (Light Emitting Diode) je dióda, ktorá v priepustnom smere vyžaruje svetlo — pri rekombinácii elektrónu a diery na PN priechode sa uvoľní energia vo forme fotónu. Zapája sa rovnako ako bežná dióda (sériovo s obmedzovacím rezistorom R).</a:t>
            </a:r>
            <a:endParaRPr lang="en-US" sz="1400" dirty="0"/>
          </a:p>
        </p:txBody>
      </p:sp>
      <p:pic>
        <p:nvPicPr>
          <p:cNvPr id="10" name="Image 0" descr="/home/claude/lekcia08/assets/led_circui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3720" y="1691640"/>
            <a:ext cx="2669117" cy="201168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48640" y="4251960"/>
            <a:ext cx="10881360" cy="960120"/>
          </a:xfrm>
          <a:prstGeom prst="roundRect">
            <a:avLst>
              <a:gd name="adj" fmla="val 2857"/>
            </a:avLst>
          </a:prstGeom>
          <a:solidFill>
            <a:srgbClr val="26354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68680" y="443484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Farba svetla závisí od šírky zakázaného pásma polovodičového materiálu, NIE od farby puzdra: napr. GaAs vyžaruje infračervené žiarenie, GaAsP/GaP červenú a žltú, GaN modrú svetlá. Prahové napätie </a:t>
            </a:r>
            <a:pPr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2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</a:t>
            </a:r>
            <a:pPr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je preto vyššie ako pri kremíkovej dióde (≈ 1,8–3,3 V podľa farby).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548640" y="5394960"/>
            <a:ext cx="10881360" cy="1097280"/>
          </a:xfrm>
          <a:prstGeom prst="roundRect">
            <a:avLst>
              <a:gd name="adj" fmla="val 2500"/>
            </a:avLst>
          </a:prstGeom>
          <a:solidFill>
            <a:srgbClr val="EEF2F5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68680" y="5577840"/>
            <a:ext cx="10241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Rovnako ako pri bežnej dióde platí: bez sériového rezistora R by LED odoberala neobmedzený prúd a okamžite by sa zničila. R sa volí tak, aby prúd LED zostal v katalógovom rozsahu (typicky niekoľko až pár desiatok mA).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FOTODIÓDA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Fotodióda a fototranzistor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 a optoelektronické súčiastky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5943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Fotodióda funguje presne opačne než LED: namiesto vyžarovania svetla ho POHLCUJE. Zapája sa v závernom smere — dopadajúce svetlo uvoľňuje ďalšie nosiče náboja v PN priechode, takže závierny prúd rastie úmerne s intenzitou osvetlenia.</a:t>
            </a:r>
            <a:endParaRPr lang="en-US" sz="1400" dirty="0"/>
          </a:p>
        </p:txBody>
      </p:sp>
      <p:pic>
        <p:nvPicPr>
          <p:cNvPr id="10" name="Image 0" descr="/home/claude/lekcia08/assets/photodiode_sens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0" y="1645920"/>
            <a:ext cx="2720911" cy="210312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48640" y="4343400"/>
            <a:ext cx="10881360" cy="1051560"/>
          </a:xfrm>
          <a:prstGeom prst="roundRect">
            <a:avLst>
              <a:gd name="adj" fmla="val 2609"/>
            </a:avLst>
          </a:prstGeom>
          <a:solidFill>
            <a:srgbClr val="EEF2F5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68680" y="4526280"/>
            <a:ext cx="10241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Fototranzistor je fotodióda spojená s tranzistorom v jednom púzdre — svetlom riadený prúd sa navyše zosilní, takže je citlivejší (viac výstupného prúdu na rovnaké osvetlenie) než samotná fotodióda.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548640" y="5532120"/>
            <a:ext cx="10881360" cy="960120"/>
          </a:xfrm>
          <a:prstGeom prst="roundRect">
            <a:avLst>
              <a:gd name="adj" fmla="val 2857"/>
            </a:avLst>
          </a:prstGeom>
          <a:solidFill>
            <a:srgbClr val="263543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68680" y="571500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Praktické využitie: senzory osvetlenia, prijímače diaľkového ovládania (IR), čiarové senzory, bezpečnostné závory a optické brány.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OPTOČLEN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Optočlen — LED a fototranzistor v jednom puzdre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 a optoelektronické súčiastky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Optočlen (optoizolátor) spája LED a fototranzistor v jednom puzdre tak, že JEDINÉ prepojenie medzi vstupným a výstupným obvodom je svetlo. Medzi obvodmi nie je žiadny elektrický (galvanický) kontakt.</a:t>
            </a:r>
            <a:endParaRPr lang="en-US" sz="1350" dirty="0"/>
          </a:p>
        </p:txBody>
      </p:sp>
      <p:pic>
        <p:nvPicPr>
          <p:cNvPr id="10" name="Image 0" descr="/home/claude/lekcia08/assets/optocoupl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5880" y="2423160"/>
            <a:ext cx="7537899" cy="324612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48640" y="5806440"/>
            <a:ext cx="10881360" cy="685800"/>
          </a:xfrm>
          <a:prstGeom prst="roundRect">
            <a:avLst>
              <a:gd name="adj" fmla="val 4000"/>
            </a:avLst>
          </a:prstGeom>
          <a:solidFill>
            <a:srgbClr val="EEF2F5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68680" y="580644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Využitie: oddelenie riadiacej elektroniky (nízke napätie) od silových/sieťových obvodov (vysoké napätie) — ochrana obsluhy aj citlivej elektroniky pred poruchovými prúdmi.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C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Praktické cvičenie – zapojenie s diódou</a:t>
            </a:r>
            <a:endParaRPr lang="en-US" sz="3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Overme si teóriu reálnym meraním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8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CVIČENIE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Zadanie: zapojenie s diódou na nepájivom poli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Praktické cvičenie – zapojenie s diódou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nepájivom poli zostavte jedno z dvoch zapojení (podľa pridelenia) a overte jeho správanie meraním multimetrom.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2148840"/>
            <a:ext cx="5349240" cy="3931920"/>
          </a:xfrm>
          <a:prstGeom prst="roundRect">
            <a:avLst>
              <a:gd name="adj" fmla="val 930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822960" y="237744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3637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508760" y="2331720"/>
            <a:ext cx="4343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LED so sériovým rezistorom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063240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Zapojte zdroj, rezistor R a LED podľa schémy z bloku B1. Multimetrom v režime meraní diódy zmerajte prahové napätie </a:t>
            </a:r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2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</a:t>
            </a:r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Vypočítajte a zmerajte prúd cez LED — porovnajte s katalógovým rozsahom.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22960" y="4663440"/>
            <a:ext cx="4800600" cy="1280160"/>
          </a:xfrm>
          <a:prstGeom prst="roundRect">
            <a:avLst>
              <a:gd name="adj" fmla="val 2143"/>
            </a:avLst>
          </a:prstGeom>
          <a:solidFill>
            <a:srgbClr val="263543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51560" y="4846320"/>
            <a:ext cx="4343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Skúste vymeniť rezistor za menší a väčší — sledujte, ako sa mení jas LED. Vysvetlite pozorovanie pomocou vzorca I = (U − </a:t>
            </a:r>
            <a:pPr indent="0" marL="0">
              <a:lnSpc>
                <a:spcPct val="122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150" i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</a:t>
            </a:r>
            <a:pPr indent="0" marL="0">
              <a:lnSpc>
                <a:spcPct val="122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/ R.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263640" y="2148840"/>
            <a:ext cx="5349240" cy="3931920"/>
          </a:xfrm>
          <a:prstGeom prst="roundRect">
            <a:avLst>
              <a:gd name="adj" fmla="val 930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537960" y="237744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537960" y="23637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7223760" y="2331720"/>
            <a:ext cx="4343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Zenerov stabilizátor napätia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537960" y="3063240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Zapojte zdroj, rezistor R a Zenerovu diódu podľa schémy z bloku A2. Zmerajte výstupné napätie </a:t>
            </a:r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2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</a:t>
            </a:r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multimetrom. Postupne meňte napätie zdroja </a:t>
            </a:r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2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sledujte, ako málo sa </a:t>
            </a:r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2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</a:t>
            </a:r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mení.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537960" y="4663440"/>
            <a:ext cx="4800600" cy="1280160"/>
          </a:xfrm>
          <a:prstGeom prst="roundRect">
            <a:avLst>
              <a:gd name="adj" fmla="val 2143"/>
            </a:avLst>
          </a:prstGeom>
          <a:solidFill>
            <a:srgbClr val="263543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766560" y="4846320"/>
            <a:ext cx="4343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Skúste namiesto pevného RZ pripojiť rôzne záťaže (napr. rôzne rezistory) — overte, že </a:t>
            </a:r>
            <a:pPr indent="0" marL="0">
              <a:lnSpc>
                <a:spcPct val="122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150" i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</a:t>
            </a:r>
            <a:pPr indent="0" marL="0">
              <a:lnSpc>
                <a:spcPct val="122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zostáva približne rovnaké, kým prúd rezistorom R stačí na udržanie diódy v prieraze.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CVIČENIE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Postup merania a bezpečnosť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Praktické cvičenie – zapojenie s diódou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48640" y="169164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16779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188720" y="166420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Zostavte obvod bez napätia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164592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Najprv zapojte všetky súčiastky na nepájivom poli, zdroj pripojte až nakoniec.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48640" y="246888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24551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188720" y="244144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Skontrolujte polaritu diódy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4572000" y="242316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Anóda/katóda a orientácia Zenerovej diódy musia zodpovedať schéme — inak obvod nebude fungovať podľa očakávania.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48640" y="324612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48640" y="32324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21868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Overte prúd pred zapnutím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4572000" y="320040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Uistite sa, že rezistor R je v obvode (nikdy nezapájajte LED ani diódu priamo na zdroj bez rezistora).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48640" y="402336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48640" y="40096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188720" y="399592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Merajte a zaznamenávajte</a:t>
            </a:r>
            <a:endParaRPr lang="en-US" sz="1350" dirty="0"/>
          </a:p>
        </p:txBody>
      </p:sp>
      <p:sp>
        <p:nvSpPr>
          <p:cNvPr id="24" name="Text 22"/>
          <p:cNvSpPr txBox="1"/>
          <p:nvPr/>
        </p:nvSpPr>
        <p:spPr>
          <a:xfrm>
            <a:off x="4572000" y="3977640"/>
            <a:ext cx="6858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Namerané hodnoty porovnajte s vypočítanými (bloky A3 a B1) a vysvetlite prípadné odchýlky.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48640" y="4892040"/>
            <a:ext cx="10881360" cy="1554480"/>
          </a:xfrm>
          <a:prstGeom prst="roundRect">
            <a:avLst>
              <a:gd name="adj" fmla="val 1765"/>
            </a:avLst>
          </a:prstGeom>
          <a:solidFill>
            <a:srgbClr val="263543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68680" y="505663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PREČO NA TOM ZÁLEŽÍ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868680" y="5349240"/>
            <a:ext cx="10241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Presne tieto dve zapojenia — LED s obmedzovacím rezistorom a Zenerov stabilizátor — sa reálne používajú v napájacích zdrojoch, indikačných obvodoch aj referenčných napätiach meracích prístrojov. Overenie na nepájivom poli je najlepší spôsob, ako si osvojiť, že výpočet a realita naozaj súhlasia.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502920"/>
            <a:ext cx="82296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02920"/>
            <a:ext cx="0" cy="452628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577779" y="4736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4736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926287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ZHRNUTIE HODINY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100584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sme dnes prebrali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822960" y="192024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19065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1892808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Zenerova dióda a stabilizácia napätia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577840" y="1874520"/>
            <a:ext cx="5669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Zenerova dióda zvláda opakovaný prieraz pri navrhnutom 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zapojená v závernom smere paralelne k záťaži udržuje 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15000"/>
              </a:lnSpc>
              <a:buNone/>
            </a:pPr>
            <a:r>
              <a:rPr lang="en-US" sz="11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</a:t>
            </a:r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približne konštantné.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297180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29580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508760" y="2944368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LED a optoelektronické súčiastky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577840" y="2926080"/>
            <a:ext cx="5669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 vyžaruje svetlo v priepustnom smere, fotodióda/fototranzistor ho naopak menia na prúd. Optočlen ich spája a galvanicky oddeľuje obvody.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822960" y="402336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00964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508760" y="3995928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Praktické cvičenie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577840" y="3977640"/>
            <a:ext cx="5669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Reálne zapojenie na nepájivom poli a meranie potvrdili, že výpočty z blokov A a B zodpovedajú skutočnému správaniu obvodu.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22960" y="5074920"/>
            <a:ext cx="10515600" cy="777240"/>
          </a:xfrm>
          <a:prstGeom prst="roundRect">
            <a:avLst>
              <a:gd name="adj" fmla="val 3529"/>
            </a:avLst>
          </a:prstGeom>
          <a:solidFill>
            <a:srgbClr val="26354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143000" y="518464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KĽÚČOVÝ VZOREC</a:t>
            </a:r>
            <a:endParaRPr lang="en-US" sz="1000" dirty="0"/>
          </a:p>
        </p:txBody>
      </p:sp>
      <p:pic>
        <p:nvPicPr>
          <p:cNvPr id="23" name="Image 0" descr="/home/claude/lekcia08/assets/f_zener_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5413248"/>
            <a:ext cx="1014153" cy="365760"/>
          </a:xfrm>
          <a:prstGeom prst="rect">
            <a:avLst/>
          </a:prstGeom>
        </p:spPr>
      </p:pic>
      <p:sp>
        <p:nvSpPr>
          <p:cNvPr id="24" name="Text 21"/>
          <p:cNvSpPr txBox="1"/>
          <p:nvPr/>
        </p:nvSpPr>
        <p:spPr>
          <a:xfrm>
            <a:off x="2522913" y="5413248"/>
            <a:ext cx="881564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prúd cez sériový rezistor R v obvode Zenerovho stabilizátora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822960" y="5943600"/>
            <a:ext cx="10515600" cy="594360"/>
          </a:xfrm>
          <a:prstGeom prst="roundRect">
            <a:avLst>
              <a:gd name="adj" fmla="val 4615"/>
            </a:avLst>
          </a:prstGeom>
          <a:solidFill>
            <a:srgbClr val="5B7B93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1143000" y="594360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Tematický celok 7 (Polovodiče a diódy) je týmto uzavretý.</a:t>
            </a:r>
            <a:endParaRPr lang="en-US" sz="1400" dirty="0"/>
          </a:p>
        </p:txBody>
      </p:sp>
      <p:sp>
        <p:nvSpPr>
          <p:cNvPr id="27" name="Text 24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8</a:t>
            </a:r>
            <a:endParaRPr lang="en-US" sz="900" dirty="0"/>
          </a:p>
        </p:txBody>
      </p:sp>
      <p:sp>
        <p:nvSpPr>
          <p:cNvPr id="28" name="Text 25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418320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985248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552176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119104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86032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RÝCHLY KVÍZ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880360"/>
            <a:ext cx="8961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Overme si, čo už viete</a:t>
            </a:r>
            <a:endParaRPr lang="en-US" sz="3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977640"/>
            <a:ext cx="8778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Deväť otázok priamo z dnešnej hodiny — Zenerova dióda, LED, fotodióda a optočlen.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8 · Kvíz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Čím sa Zenerova dióda líši od bežnej diódy?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navrhnutá tak, aby opakovane a bez poškodenia zvládla prieraz v závernom smere pri presne definovanom Zenerovom napätí 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bežná dióda by sa pri prieraze zvyčajne zničila.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8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akom smere sa Zenerova dióda zapája v stabilizátore napätia?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závernom smere (katóda smeruje k +), paralelne k záťaži, za sériovým rezistorom R.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8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je LED a v akom smere musí byť zapojená, aby svietila?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Svetlo-emitujúca dióda (Light Emitting Diode) — svieti v priepustnom smere, keď na PN priechode dochádza k rekombinácii elektrónov a dier za uvoľnenia fotónov.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8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Aký vzorec platí pre prúd cez sériový rezistor v obvode Zenerovho stabilizátora (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napätie zdroja,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Zenerovo napätie)?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pic>
        <p:nvPicPr>
          <p:cNvPr id="16" name="Image 0" descr="/home/claude/lekcia08/assets/f_zener_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4041648"/>
            <a:ext cx="1267691" cy="45720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868680" y="4663440"/>
            <a:ext cx="10424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kde R je odpor sériového rezistora. Rovnaká logika ako pri bežnej dióde — len </a:t>
            </a:r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4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nahrádza </a:t>
            </a:r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4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5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8 · Kvíz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Obvod má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 V, Zenerovu diódu s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5,6 V a rezistor R = 330 Ω. Aký prúd tečie rezistorom?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pic>
        <p:nvPicPr>
          <p:cNvPr id="16" name="Image 0" descr="/home/claude/lekcia08/assets/f_zener_i_step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4041648"/>
            <a:ext cx="1493354" cy="45720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868680" y="4663440"/>
            <a:ext cx="10424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2000"/>
              </a:lnSpc>
              <a:buNone/>
            </a:pPr>
            <a:r>
              <a:rPr lang="en-US" sz="14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19,4 mA.</a:t>
            </a:r>
            <a:endParaRPr lang="en-US" sz="145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8 · Kvíz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Ako funguje fotodióda a v akom smere sa zapája?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Zapája sa v závernom smere. Dopadajúce svetlo uvoľňuje v PN priechode ďalšie nosiče náboja, takže závierny prúd rastie úmerne s intenzitou osvetlenia.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8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je optočlen a na čo sa využíva?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Súčiastka spájajúca LED a fototranzistor v jednom puzdre, kde je jediným prepojením medzi vstupom a výstupom svetlo. Využíva sa na galvanické oddelenie obvodov (napr. riadiacej elektroniky od silových/sieťových obvodov).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8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majú rôzne farby LED rôzne prahové napätie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LED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Farba (a teda aj prahové napätie) závisí od šírky zakázaného pásma použitého polovodičového materiálu (napr. GaAs, GaAsP, GaN) — nie od farby puzdra LED.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8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pri zmene záťaže v Zenerovom stabilizátore zostáva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približne konštantné?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Kým Zenerova dióda pracuje v prieraze, udržuje na sebe (a teda aj na paralelnej záťaži) napätie blízke 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2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takmer bez ohľadu na to, koľko prúdu si záťaž odoberá — rozdiel prúdu si medzi seba rozdelia R a dióda.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8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BONUS · VYSVETLENIE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Zenerova dióda prieraz prežije?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8 · Bonus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 prierazom Zenerovej diódy stoja v skutočnosti dva rôzne fyzikálne javy — a to, ktorý prevláda, závisí najmä od veľkosti napätia 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na ktoré je dióda navrhnutá: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286000"/>
            <a:ext cx="5349240" cy="2011680"/>
          </a:xfrm>
          <a:prstGeom prst="roundRect">
            <a:avLst>
              <a:gd name="adj" fmla="val 1364"/>
            </a:avLst>
          </a:prstGeom>
          <a:solidFill>
            <a:srgbClr val="EEF2F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46888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Zenerov jav (</a:t>
            </a:r>
            <a:pPr indent="0" marL="0">
              <a:buNone/>
            </a:pPr>
            <a:r>
              <a:rPr lang="en-US" sz="14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140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pPr indent="0" marL="0">
              <a:buNone/>
            </a:pPr>
            <a:r>
              <a:rPr lang="en-US" sz="14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≲ 5 V)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veľmi tenkej ochudobnenej vrstve (silné dopovanie) vzniká extrémne silné elektrické pole, ktoré priamo „vytrhne“ elektróny z väzieb (kvantový tunelový jav) — bez potreby nárazovej ionizácie.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263640" y="2286000"/>
            <a:ext cx="5349240" cy="2011680"/>
          </a:xfrm>
          <a:prstGeom prst="roundRect">
            <a:avLst>
              <a:gd name="adj" fmla="val 1364"/>
            </a:avLst>
          </a:prstGeom>
          <a:solidFill>
            <a:srgbClr val="EEF2F5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537960" y="246888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Lavínový jav (</a:t>
            </a:r>
            <a:pPr indent="0" marL="0">
              <a:buNone/>
            </a:pPr>
            <a:r>
              <a:rPr lang="en-US" sz="14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pPr indent="0" marL="0">
              <a:buNone/>
            </a:pPr>
            <a:r>
              <a:rPr lang="en-US" sz="1400" b="1" baseline="-40000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pPr indent="0" marL="0">
              <a:buNone/>
            </a:pPr>
            <a:r>
              <a:rPr lang="en-US" sz="1400" b="1" dirty="0">
                <a:solidFill>
                  <a:srgbClr val="0E7A6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≳ 5 V)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880360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Voľné nosiče náboja sa v poli natoľko urýchlia, že pri zrážkach s kryštálovou mriežkou vyrážajú ďalšie páry elektrón–diera — reťazová reakcia (lavína), podobná tej, ktorá zničí bežnú diódu, no tu je návrhovo zvládnutá.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48640" y="4526280"/>
            <a:ext cx="10881360" cy="1325880"/>
          </a:xfrm>
          <a:prstGeom prst="roundRect">
            <a:avLst>
              <a:gd name="adj" fmla="val 2069"/>
            </a:avLst>
          </a:prstGeom>
          <a:solidFill>
            <a:srgbClr val="26354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68680" y="4709160"/>
            <a:ext cx="10241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Rozdiel oproti bežnej dióde nie je v samotnom jave (podobný lavínový prieraz nastáva aj pri bežných diódach), ale v NÁVRHU: Zenerova dióda má dostatočne veľkú plochu priechodu a hrúbku kryštálu, aby teplo z prierazového prúdu bezpečne odviedla — kým bežná dióda na to konštrukčne nie je pripravená.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5989320"/>
            <a:ext cx="10881360" cy="548640"/>
          </a:xfrm>
          <a:prstGeom prst="roundRect">
            <a:avLst>
              <a:gd name="adj" fmla="val 5000"/>
            </a:avLst>
          </a:prstGeom>
          <a:solidFill>
            <a:srgbClr val="EEF2F5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68680" y="598932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Preto musí byť aj Zenerova dióda vždy chránená rezistorom R — obmedzuje prúd na hodnotu, ktorú dióda bezpečne odvedie.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Aplikovaná elektronika – Lekcia 8</dc:title>
  <dc:subject>PptxGenJS Presentation</dc:subject>
  <dc:creator>SPŠE Zochova</dc:creator>
  <cp:lastModifiedBy>SPŠE Zochova</cp:lastModifiedBy>
  <cp:revision>1</cp:revision>
  <dcterms:created xsi:type="dcterms:W3CDTF">2026-09-16T17:46:26Z</dcterms:created>
  <dcterms:modified xsi:type="dcterms:W3CDTF">2026-09-16T17:46:26Z</dcterms:modified>
</cp:coreProperties>
</file>