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5146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7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Polovodiče a dióda — PN priechod a voltampérová charakteristika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667512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6052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7 — nadväzuje na Lekciu 5 (Pasívne filtre RC a RL)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otázky, ktoré nám pripomenú, čo už vieme o obvodových prvkoch — a ukážu, prečo je dnešná téma iná.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hovorí Ohmov zákon?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= I × R — napätie na rezistore je priamo úmerné prúdu, ktorý ním tečie; odpor R je (pri danej teplote) konštanta.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Záleží u rezistora, cievky alebo kondenzátora na tom, ktorým smerom ich do obvodu zapojíme?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— sú to súčiastky bez polarity (symetrické). Fungujú úplne rovnako, nech ich otočíme akokoľvek.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Čím sa z hľadiska voľných elektrónov líši vodič od izolantu?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Vodič (napr. kov) má veľa voľných, pohyblivých elektrónov, ktoré umožňujú ľahký tok prúdu. Izolant ich má len minimum — elektróny sú pevne viazané v atómoch a takmer sa nemôžu pohybovať.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Polovodiče typu P a N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je polovodič a ako vzniká typ N a typ P dopovaním kryštálu kremíka.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10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 priechod a dióda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vzniká PN priechod a ako sa dióda správa v priepustnom a v závernom smere.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Voltampérová charakteristika diódy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Nelineárna charakteristika diódy, praktický výpočet prúdu a využitie diódy v praxi.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18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Polovodiče typu P a N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Materiál, ktorého vodivosť vieme cielene meniť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POLOVODIČE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polovodič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Polovodiče typu P a N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Materiály delíme podľa vodivosti do troch skupín: vodiče (kovy — veľa voľných elektrónov, prúd tečie ľahko), izolanty (takmer žiadne voľné elektróny, prúd prakticky netečie) a polovodiče — materiály niekde medzi nimi.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9748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777240" y="2880360"/>
            <a:ext cx="3096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Vodič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246120"/>
            <a:ext cx="3096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napr. meď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566160"/>
            <a:ext cx="3096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veľa voľných elektrónov — prúd tečie ľahko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303776" y="269748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4532376" y="2880360"/>
            <a:ext cx="3096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32376" y="3246120"/>
            <a:ext cx="3096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4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napr. kremík (Si)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4532376" y="3566160"/>
            <a:ext cx="3096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vodivosť vieme cielene meniť (dopovaním, teplotou, svetlom)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058912" y="269748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287512" y="2880360"/>
            <a:ext cx="3096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Izolant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87512" y="3246120"/>
            <a:ext cx="3096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napr. sklo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287512" y="3566160"/>
            <a:ext cx="3096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takmer žiadne voľné elektróny — prúd prakticky netečie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617720"/>
            <a:ext cx="1088136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68680" y="4800600"/>
            <a:ext cx="10241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Najbežnejším polovodičom je kremík (Si). Každý atóm má 4 valenčné elektróny, ktorými sa viaže so 4 susednými atómami v pravidelnej kryštálovej mriežke. Pri izbovej teplote je čistý (nedopovaný) kremík takmer nevodivý — všetky elektróny sú pevne viazané vo väzbách, žiadne nie sú voľné.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POLOVODIČE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Dopovanie: typ N a typ 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Polovodiče typu P a N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Čistý kremík sám osebe nie je na výrobu súčiastok použiteľný. Jeho vodivosť sa preto zámerne upraví dopovaním — do kryštálovej mriežky sa vpravia atómy prímesí s iným počtom valenčných elektrónov než má kremík.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5349240" cy="3794760"/>
          </a:xfrm>
          <a:prstGeom prst="roundRect">
            <a:avLst>
              <a:gd name="adj" fmla="val 96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pic>
        <p:nvPicPr>
          <p:cNvPr id="11" name="Image 0" descr="/home/claude/lekcia07/assets/doping_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2560320"/>
            <a:ext cx="2423160" cy="24231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77240" y="50749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E7C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 N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5440680"/>
            <a:ext cx="4892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Dopant: fosfor (5 valenčných e⁻). 4 elektróny tvoria väzby ako bežný atóm Si, 5. zostáva voľný — majoritným nosičom náboja je voľný (záporný) elektrón.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263640" y="2331720"/>
            <a:ext cx="5349240" cy="3794760"/>
          </a:xfrm>
          <a:prstGeom prst="roundRect">
            <a:avLst>
              <a:gd name="adj" fmla="val 96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pic>
        <p:nvPicPr>
          <p:cNvPr id="15" name="Image 1" descr="/home/claude/lekcia07/assets/doping_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2560320"/>
            <a:ext cx="2423160" cy="242316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492240" y="50749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7B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 P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6492240" y="5440680"/>
            <a:ext cx="4892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Dopant: bór (3 valenčné e⁻). Vytvorí len 3 väzby, na 4. mieste chýba elektrón — vzniká diera, ktorá sa správa ako voľný kladný nosič náboja.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 priechod a dióda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sa stane, keď spojíme typ P a typ 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PN PRIECHOD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Vznik PN priechodu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 priechod a dióda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 spojíme kryštál typu P s kryštálom typu N, na rozhraní nastane difúzia: voľné elektróny z N prechádzajú do P (kde sa rekombinujú s dierami) a diery z P prechádzajú do N. Tesne pri rozhraní tak zostane úzka oblasť bez voľných nosičov — ochudobnená vrstva — s pevnými nabitými iónmi prímesí, ktoré vytvárajú vstavané elektrické pole. To pole ďalšej difúzii bráni, takže sa v rovnováhe ustáli.</a:t>
            </a:r>
            <a:endParaRPr lang="en-US" sz="1350" dirty="0"/>
          </a:p>
        </p:txBody>
      </p:sp>
      <p:pic>
        <p:nvPicPr>
          <p:cNvPr id="10" name="Image 0" descr="/home/claude/lekcia07/assets/pn_junc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7360" y="2880360"/>
            <a:ext cx="5477624" cy="30175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623560"/>
            <a:ext cx="1088136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62356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Táto dvojica P + N s ochudobnenou vrstvou je práve dióda — najjednoduchšia polovodičová súčiastka. Strana P sa nazýva anóda, strana N katóda.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PN PRIECHOD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Dióda v priepustnom smere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 priechod a dióda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pripojíme kladný pól zdroja na anódu (P) a záporný na katódu (N), vonkajšie napätie pôsobí PROTI vstavanému poľu — ochudobnená vrstva sa zúži a od istého napätia (prahové napätie </a:t>
            </a:r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8000"/>
              </a:lnSpc>
              <a:buNone/>
            </a:pPr>
            <a:r>
              <a:rPr lang="en-US" sz="14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dióda začne viesť prúd.</a:t>
            </a:r>
            <a:endParaRPr lang="en-US" sz="1400" dirty="0"/>
          </a:p>
        </p:txBody>
      </p:sp>
      <p:pic>
        <p:nvPicPr>
          <p:cNvPr id="10" name="Image 0" descr="/home/claude/lekcia07/assets/diode_for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1737360"/>
            <a:ext cx="2882685" cy="19202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4160520"/>
            <a:ext cx="5431536" cy="1005840"/>
          </a:xfrm>
          <a:prstGeom prst="roundRect">
            <a:avLst>
              <a:gd name="adj" fmla="val 2727"/>
            </a:avLst>
          </a:prstGeom>
          <a:solidFill>
            <a:srgbClr val="2635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777240" y="4315968"/>
            <a:ext cx="4974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200" baseline="-400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(kremík, Si)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459028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0,7 V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6181344" y="4160520"/>
            <a:ext cx="5431536" cy="1005840"/>
          </a:xfrm>
          <a:prstGeom prst="roundRect">
            <a:avLst>
              <a:gd name="adj" fmla="val 2727"/>
            </a:avLst>
          </a:prstGeom>
          <a:solidFill>
            <a:srgbClr val="334458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409944" y="4315968"/>
            <a:ext cx="4974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200" baseline="-400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(germánium, Ge)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409944" y="459028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B3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0,3 V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548640" y="5349240"/>
            <a:ext cx="10881360" cy="1143000"/>
          </a:xfrm>
          <a:prstGeom prst="roundRect">
            <a:avLst>
              <a:gd name="adj" fmla="val 2400"/>
            </a:avLst>
          </a:prstGeom>
          <a:solidFill>
            <a:srgbClr val="EEF2F5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68680" y="5349240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Dnešné bežné diódy sú takmer vždy kremíkové (Ge diódy sa používali skôr, dnes sú vzácnejšie). Pod prahovým napätím dióda vedie len zanedbateľne, nad ním jej odpor prudko klesá a prúd rýchlo rastie.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PN PRIECHOD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Dióda v závernom smere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 priechod a dióda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polaritu otočíme (+ na katódu, − na anódu), vonkajšie pole pôsobí V SMERE vstavaného poľa — ochudobnená vrstva sa rozšíri a dióda prakticky nevedie. Tečie len mizivý závierny prúd (rádovo nanoampéry), ktorý v praxi zanedbávame.</a:t>
            </a:r>
            <a:endParaRPr lang="en-US" sz="1400" dirty="0"/>
          </a:p>
        </p:txBody>
      </p:sp>
      <p:pic>
        <p:nvPicPr>
          <p:cNvPr id="10" name="Image 0" descr="/home/claude/lekcia07/assets/diode_rever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1737360"/>
            <a:ext cx="2951209" cy="19202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4160520"/>
            <a:ext cx="10881360" cy="1417320"/>
          </a:xfrm>
          <a:prstGeom prst="roundRect">
            <a:avLst>
              <a:gd name="adj" fmla="val 1935"/>
            </a:avLst>
          </a:prstGeom>
          <a:solidFill>
            <a:srgbClr val="2635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434340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dostatočne vysokom závernom napätí (prierazové napätie, rádovo desiatky až stovky voltov, podľa typu diódy) sa dióda „prierazí“ a začne prudko viesť. Bežné diódy sa v tomto stave väčšinou zničia — preto sa v obvode nikdy nesmie prekročiť maximálne dovolené záverné napätie z katalógového listu.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48640" y="5715000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57150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Výnimka: Zenerova dióda je zámerne navrhnutá tak, aby prieraz v závernom smere zvládla bez zničenia — pozri budúcu hodinu.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Voltampérová charakteristika diódy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dióda nie je lineárna súčiastka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CHARAKTERISTIKA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Voltampérová charakteristika diódy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Voltampérová charakteristika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 ukazuje závislosť prúdu I od napätia U na dióde. Na rozdiel od rezistora (priamka podľa Ohmovho zákona) je táto krivka výrazne nelineárna — všimnite si zlom na osi U, ktorý zbližuje dve veľmi odlišné mierky napätia.</a:t>
            </a:r>
            <a:endParaRPr lang="en-US" sz="1350" dirty="0"/>
          </a:p>
        </p:txBody>
      </p:sp>
      <p:pic>
        <p:nvPicPr>
          <p:cNvPr id="10" name="Image 0" descr="/home/claude/lekcia07/assets/diode_cur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1720" y="2331720"/>
            <a:ext cx="5183678" cy="32461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669280"/>
            <a:ext cx="1088136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6692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teda NIE JE lineárna súčiastka — jej odpor sa mení podľa toho, aké napätie/prúd na nej práve je. Pod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takmer nevedie, nad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prúd exponenciálne rastie.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CHARAKTERISTIKA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Praktický výpočet: prúd cez diódu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Voltampérová charakteristika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Obvod: zdroj U = 5 V, rezistor R = 220 Ω a kremíková dióda v priepustnom smere (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V). Aký prúd obvodom tečie?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3180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231343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</a:t>
            </a:r>
            <a:endParaRPr lang="en-US" sz="1400" dirty="0"/>
          </a:p>
        </p:txBody>
      </p:sp>
      <p:pic>
        <p:nvPicPr>
          <p:cNvPr id="13" name="Image 0" descr="/home/claude/lekcia07/assets/f_diode_i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194560"/>
            <a:ext cx="1027355" cy="4572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48640" y="320040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1866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31821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hodnôt</a:t>
            </a:r>
            <a:endParaRPr lang="en-US" sz="1400" dirty="0"/>
          </a:p>
        </p:txBody>
      </p:sp>
      <p:pic>
        <p:nvPicPr>
          <p:cNvPr id="17" name="Image 1" descr="/home/claude/lekcia07/assets/f_diode_i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3063240"/>
            <a:ext cx="1308938" cy="4572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48640" y="40553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1188720" y="405079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Výsledný prúd</a:t>
            </a:r>
            <a:endParaRPr lang="en-US" sz="1400" dirty="0"/>
          </a:p>
        </p:txBody>
      </p:sp>
      <p:pic>
        <p:nvPicPr>
          <p:cNvPr id="21" name="Image 2" descr="/home/claude/lekcia07/assets/f_diode_i_step2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931920"/>
            <a:ext cx="1893147" cy="4572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5166360"/>
            <a:ext cx="10881360" cy="1325880"/>
          </a:xfrm>
          <a:prstGeom prst="roundRect">
            <a:avLst>
              <a:gd name="adj" fmla="val 2069"/>
            </a:avLst>
          </a:prstGeom>
          <a:solidFill>
            <a:srgbClr val="263543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868680" y="534924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 R tu má kľúčovú úlohu — obmedzuje prúd cez diódu. Bez neho by dióda po prekročení prahového napätia odoberala prakticky neobmedzený prúd zo zdroja a okamžite by sa zničila.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VYUŽITIE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dióda reálne využíva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Voltampérová charakteristika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Usmerňovanie striedavého prúdu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prepúšťa prúd len jedným smerom — základ premeny striedavého napätia na jednosmerné (viac v budúcich lekciách).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303776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15" name="Shape 13"/>
          <p:cNvSpPr/>
          <p:nvPr/>
        </p:nvSpPr>
        <p:spPr>
          <a:xfrm>
            <a:off x="4486656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86656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32376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Ochrana pred prepólovaním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532376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v sérii s batériou zablokuje prúd, ak batériu vložíme opačne — chráni citlivú elektroniku pred poškodením.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058912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20" name="Shape 18"/>
          <p:cNvSpPr/>
          <p:nvPr/>
        </p:nvSpPr>
        <p:spPr>
          <a:xfrm>
            <a:off x="8241792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41792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87512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Signálové a spínacie diódy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8287512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Rýchle prepínanie medzi vedením a blokovaním sa využíva v digitálnych aj vysokofrekvenčných obvodoch.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48640" y="3566160"/>
            <a:ext cx="10881360" cy="1371600"/>
          </a:xfrm>
          <a:prstGeom prst="roundRect">
            <a:avLst>
              <a:gd name="adj" fmla="val 2000"/>
            </a:avLst>
          </a:prstGeom>
          <a:solidFill>
            <a:srgbClr val="EEF2F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68680" y="37490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identifikovať anódu a katódu na reálnej dióde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68680" y="41148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Katóda (N) je na tele diódy označená farebným prúžkom (zvyčajne strieborným alebo čiernym), ktorý zodpovedá vodorovnej čiarke v schematickej značke. Bez tejto značky sa vývody diódy nedajú rozlíšiť pohľadom.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7150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na túto hodinu: na nepájivom poli zostavte obvod dióda + rezistor (podľa schémy z B2), multimetrom v režime merania diódy zmerajte prahové napätie </a:t>
            </a:r>
            <a:pPr indent="0" marL="0"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potom diódu otočte a overte, že v závernom smere obvodom neprejde prúd.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Polovodiče typu P a 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Dopovaním kremíka vzniká typ N (voľné elektróny) alebo typ P (diery) ako majoritné nosiče náboja.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288036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8666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85292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 priechod a dióda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83464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rozhraní P a N vzniká ochudobnená vrstva; v priepustnom smere dióda vedie (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 pri Si), v závernom blokuje.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2960" y="384048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38267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81304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Voltampérová charakteristika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7947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 je nelineárna súčiastka — prúd s napätím rastie exponenciálne, nie priamo úmerne ako u rezistora.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22960" y="484632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49560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KĽÚČOVÝ VZOREC</a:t>
            </a:r>
            <a:endParaRPr lang="en-US" sz="1000" dirty="0"/>
          </a:p>
        </p:txBody>
      </p:sp>
      <p:pic>
        <p:nvPicPr>
          <p:cNvPr id="23" name="Image 0" descr="/home/claude/lekcia07/assets/f_diode_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5212080"/>
            <a:ext cx="821884" cy="36576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2330644" y="5212080"/>
            <a:ext cx="90079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 cez diódu a sériový rezistor v priepustnom smere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822960" y="576072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5B7B9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143000" y="5870448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Zenerova dióda, LED a praktické využitie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1143000" y="61722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Pokračovanie Celku 7: Zenerova dióda a stabilizácia napätia, LED a optoelektronické súčiastky.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</a:t>
            </a:r>
            <a:endParaRPr lang="en-US" sz="900" dirty="0"/>
          </a:p>
        </p:txBody>
      </p:sp>
      <p:sp>
        <p:nvSpPr>
          <p:cNvPr id="29" name="Text 2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polovodiče P a N, PN priechod, dióda a jej charakteristika.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polovodič?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 s vodivosťou niekde medzi vodičom a izolantom (napr. kremík). Jeho vodivosť sa dá cielene meniť — napríklad dopovaním.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je rozdiel medzi polovodičom typu N a typu P?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type N sú majoritnými nosičmi náboja voľné elektróny (dopant s 5 valenčnými elektrónmi, napr. fosfor). V type P sú majoritnými nosičmi diery (dopant s 3 valenčnými elektrónmi, napr. bór).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vzniká na rozhraní materiálov typu P a N?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Ochudobnená vrstva — úzka oblasť bez voľných nosičov náboja, s vstavaným elektrickým poľom, ktoré vzniká difúziou nosičov cez rozhranie a ďalšej difúzii bráni.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Kedy dióda vedie prúd (priepustný smer) a kedy blokuje (záverný smer)?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Vedie, keď je + pól zdroja pripojený na anódu (P) a − na katódu (N) a napätie prekročí prahové napätie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Pri opačnej polarite blokuje — tečie len mizivý závierny prúd.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prúd tečúci diódou a rezistorom v priepustnom smere (U = napätie zdroja,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prahové napätie diódy)?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7/assets/f_diode_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027355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R je odpor v obvode. Napätie na dióde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najprv odpočíta od napätia zdroja U, zvyšok napätia „padne“ na rezistore.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Obvod má zdroj U = 5 V, rezistor R = 220 Ω a kremíkovú diódu (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0,7 V). Aký prúd ním tečie?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7/assets/f_diode_i_step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308938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≈ 19,5 mA.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voltampérová charakteristika diódy nelineárna, na rozdiel od rezistora?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Lebo odpor diódy nie je konštantný — závisí od toho, aké napätie/prúd na nej práve je. Pod prahovým napätím takmer nevedie, nad ním prúd exponenciálne rastie.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sa do obvodu s diódou (napr. LED) takmer vždy zaraďuje sériový rezistor?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 obmedzuje prúd cez diódu. Bez neho by po prekročení prahového napätia prúd neobmedzene rástol (dióda má v tejto oblasti veľmi malý odpor) a diódu by zničil.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Uveďte aspoň jedno praktické využitie diódy.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Napríklad usmerňovanie striedavého prúdu na jednosmerný, ochrana obvodu pred prepólovaním batérie, alebo rýchle spínanie v signálových a vysokofrekvenčných obvodoch.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VYSVETLENIE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zostáva napätie na dióde skoro stále ≈ 0,7 V?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7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Presnejší (Shockleyho) vzorec pre diódu hovorí, že prúd rastie s napätím EXPONENCIÁLNE:</a:t>
            </a:r>
            <a:endParaRPr lang="en-US" sz="1350" dirty="0"/>
          </a:p>
        </p:txBody>
      </p:sp>
      <p:pic>
        <p:nvPicPr>
          <p:cNvPr id="7" name="Image 0" descr="/home/claude/lekcia07/assets/f_diode_eq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240" y="1943100"/>
            <a:ext cx="2987040" cy="5486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2697480"/>
            <a:ext cx="1088136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68680" y="2880360"/>
            <a:ext cx="10241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nasýtený (mizivý) závierny prúd,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26 mV je teplotné napätie a n je korekčný činiteľ (zvyčajne 1–2). Kľúčová vlastnosť exponenciály: aby prúd vzrástol 10-násobne, stačí napätie zvýšiť len o pár desiatok milivoltov.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48640" y="4297680"/>
            <a:ext cx="10881360" cy="1508760"/>
          </a:xfrm>
          <a:prstGeom prst="roundRect">
            <a:avLst>
              <a:gd name="adj" fmla="val 1818"/>
            </a:avLst>
          </a:prstGeom>
          <a:solidFill>
            <a:srgbClr val="26354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68680" y="4480560"/>
            <a:ext cx="10241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Preto sa v celom praktickom rozsahu prúdov (napr. od 1 mA do 100 mA) napätie na kremíkovej dióde mení len veľmi málo — zostáva blízko 0,7 V. To je dôvod, prečo sa v jednoduchých výpočtoch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považuje za približne konštantnú hodnotu, hoci presne vzaté mierne rastie s prúdom.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5943600"/>
            <a:ext cx="10881360" cy="548640"/>
          </a:xfrm>
          <a:prstGeom prst="roundRect">
            <a:avLst>
              <a:gd name="adj" fmla="val 5000"/>
            </a:avLst>
          </a:prstGeom>
          <a:solidFill>
            <a:srgbClr val="EEF2F5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68680" y="59436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Rovnaká exponenciálna fyzika stojí aj za ostrým prierazom Zenerovej diódy, ktorú spoznáme nabudúce.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7</dc:title>
  <dc:subject>PptxGenJS Presentation</dc:subject>
  <dc:creator>SPŠE Zochova</dc:creator>
  <cp:lastModifiedBy>SPŠE Zochova</cp:lastModifiedBy>
  <cp:revision>1</cp:revision>
  <dcterms:created xsi:type="dcterms:W3CDTF">2026-09-16T12:22:35Z</dcterms:created>
  <dcterms:modified xsi:type="dcterms:W3CDTF">2026-09-16T12:22:35Z</dcterms:modified>
</cp:coreProperties>
</file>