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1488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514600"/>
            <a:ext cx="9144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Lekcia 6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RLC obvody a rezonancia — sériový rezonančný obvod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6035040" cy="457200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1605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Doplnková téma — nadväzuje na Lekciu 5 (Pasívne filtre RC a RL)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Školský rok 2026/2027 · 45-minútová hodina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Predtým, než začneme...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 otázky z Lekcie 5, skôr než spojíme cievku aj kondenzátor do jedného obvodu.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Opakovanie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medznú frekvenciu RC filtra?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6/assets/f_fc_r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066800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R je v ohmoch, C vo faradoch a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hertzoch.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Opakovanie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rozhoduje o tom, či je RC filter dolnopriepustný, alebo hornopriepustný?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Poloha kondenzátora. Keď je C na výstupe (paralelne k záťaži) a R v sérii, ide o dolnopriepustný filter. Keď je C v sérii a výstup je na R, ide o hornopriepustný filter.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Opakovanie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OPAKOVANIE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03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sa mení reaktancia cievky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a kondenzátora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so zvyšujúcou sa frekvenciou?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2336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350" baseline="-400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frekvenciou rastie, 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350" baseline="-4000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frekvenciou klesá:</a:t>
            </a:r>
            <a:endParaRPr lang="en-US" sz="1350" dirty="0"/>
          </a:p>
        </p:txBody>
      </p:sp>
      <p:pic>
        <p:nvPicPr>
          <p:cNvPr id="17" name="Image 0" descr="/home/claude/lekcia06/assets/f_x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526280"/>
            <a:ext cx="1794353" cy="457200"/>
          </a:xfrm>
          <a:prstGeom prst="rect">
            <a:avLst/>
          </a:prstGeom>
        </p:spPr>
      </p:pic>
      <p:pic>
        <p:nvPicPr>
          <p:cNvPr id="18" name="Image 1" descr="/home/claude/lekcia06/assets/f_x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073" y="4526280"/>
            <a:ext cx="1041816" cy="45720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868680" y="5193792"/>
            <a:ext cx="104241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Keďže jedna rastie a druhá klesá, pri jednej konkrétnej frekvencii si budú presne rovné — a práve to je dnešná téma: rezonancia.</a:t>
            </a:r>
            <a:endParaRPr lang="en-US" sz="1450" dirty="0"/>
          </a:p>
        </p:txBody>
      </p:sp>
      <p:sp>
        <p:nvSpPr>
          <p:cNvPr id="20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Opakovanie</a:t>
            </a:r>
            <a:endParaRPr lang="en-US" sz="900" dirty="0"/>
          </a:p>
        </p:txBody>
      </p:sp>
      <p:sp>
        <p:nvSpPr>
          <p:cNvPr id="21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HODINY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Plán dnešnej hodiny (45 minút)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874520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868680" y="2203704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68680" y="218998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783080" y="2020824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Sériový RLC obvod a impedancia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783080" y="2441448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fungujú R, L a C spolu v jednom obvode a čo je celková impedancia Z.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9646920" y="2020824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12 min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374136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68680" y="3689604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783080" y="35204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Rezonancia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783080" y="3941064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Podmienka </a:t>
            </a:r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2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2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rezonančná frekvencia </a:t>
            </a:r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rezonančná krivka.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9646920" y="35204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15 min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4873752"/>
            <a:ext cx="11064240" cy="1298448"/>
          </a:xfrm>
          <a:prstGeom prst="roundRect">
            <a:avLst>
              <a:gd name="adj" fmla="val 2113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68680" y="5202936"/>
            <a:ext cx="640080" cy="64008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68680" y="51892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783080" y="5020056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Činiteľ akosti Q, šírka pásma a využitie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783080" y="5440680"/>
            <a:ext cx="7680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ostrá je rezonancia, čo je šírka pásma a kde sa rezonančné obvody reálne používajú.</a:t>
            </a:r>
            <a:endParaRPr lang="en-US" sz="1250" dirty="0"/>
          </a:p>
        </p:txBody>
      </p:sp>
      <p:sp>
        <p:nvSpPr>
          <p:cNvPr id="23" name="Text 21"/>
          <p:cNvSpPr txBox="1"/>
          <p:nvPr/>
        </p:nvSpPr>
        <p:spPr>
          <a:xfrm>
            <a:off x="9646920" y="5020056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≈ 18 min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A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Sériový RLC obvod a impedancia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sa R, L a C správajú spolu v jednom obvode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RLC OBVOD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Sériový RLC obvod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RLC obvod a impedancia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5943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Doteraz sme poznali obvody len s dvomi prvkami — RC alebo RL. RLC obvod obsahuje rezistor, cievku aj kondenzátor naraz, zapojené v sérii. Prúd I je v každom bode sériového obvodu rovnaký, preteká postupne cez R, L aj C.</a:t>
            </a:r>
            <a:endParaRPr lang="en-US" sz="1400" dirty="0"/>
          </a:p>
        </p:txBody>
      </p:sp>
      <p:pic>
        <p:nvPicPr>
          <p:cNvPr id="10" name="Image 0" descr="/home/claude/lekcia06/assets/series_r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0" y="1600200"/>
            <a:ext cx="3622311" cy="173736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548640" y="34290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REAKTANCIA SA MENÍ S FREKVENCIOU OPAČNE (Lekcia 3 a 4)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548640" y="3794760"/>
            <a:ext cx="4937760" cy="1417320"/>
          </a:xfrm>
          <a:prstGeom prst="roundRect">
            <a:avLst>
              <a:gd name="adj" fmla="val 1935"/>
            </a:avLst>
          </a:prstGeom>
          <a:solidFill>
            <a:srgbClr val="EEF2F5"/>
          </a:solidFill>
          <a:ln/>
        </p:spPr>
      </p:sp>
      <p:sp>
        <p:nvSpPr>
          <p:cNvPr id="13" name="Shape 10"/>
          <p:cNvSpPr/>
          <p:nvPr/>
        </p:nvSpPr>
        <p:spPr>
          <a:xfrm>
            <a:off x="822960" y="4023360"/>
            <a:ext cx="2103120" cy="640080"/>
          </a:xfrm>
          <a:prstGeom prst="roundRect">
            <a:avLst>
              <a:gd name="adj" fmla="val 4286"/>
            </a:avLst>
          </a:prstGeom>
          <a:solidFill>
            <a:srgbClr val="263543"/>
          </a:solidFill>
          <a:ln/>
        </p:spPr>
      </p:sp>
      <p:pic>
        <p:nvPicPr>
          <p:cNvPr id="14" name="Image 1" descr="/home/claude/lekcia06/assets/f_x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609" y="4174236"/>
            <a:ext cx="1327822" cy="338328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3108960" y="4023360"/>
            <a:ext cx="2103120" cy="640080"/>
          </a:xfrm>
          <a:prstGeom prst="roundRect">
            <a:avLst>
              <a:gd name="adj" fmla="val 4286"/>
            </a:avLst>
          </a:prstGeom>
          <a:solidFill>
            <a:srgbClr val="263543"/>
          </a:solidFill>
          <a:ln/>
        </p:spPr>
      </p:sp>
      <p:pic>
        <p:nvPicPr>
          <p:cNvPr id="16" name="Image 2" descr="/home/claude/lekcia06/assets/f_x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048" y="4174236"/>
            <a:ext cx="770944" cy="33832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960" y="4754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buNone/>
            </a:pPr>
            <a:r>
              <a:rPr lang="en-US" sz="108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algn="ctr" indent="0" marL="0"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frekvenciou rastie</a:t>
            </a:r>
            <a:endParaRPr lang="en-US" sz="1080" dirty="0"/>
          </a:p>
        </p:txBody>
      </p:sp>
      <p:sp>
        <p:nvSpPr>
          <p:cNvPr id="18" name="Text 13"/>
          <p:cNvSpPr txBox="1"/>
          <p:nvPr/>
        </p:nvSpPr>
        <p:spPr>
          <a:xfrm>
            <a:off x="3108960" y="475488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buNone/>
            </a:pPr>
            <a:r>
              <a:rPr lang="en-US" sz="108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algn="ctr" indent="0" marL="0">
              <a:buNone/>
            </a:pPr>
            <a:r>
              <a:rPr lang="en-US" sz="108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 frekvenciou klesá</a:t>
            </a:r>
            <a:endParaRPr lang="en-US" sz="1080" dirty="0"/>
          </a:p>
        </p:txBody>
      </p:sp>
      <p:sp>
        <p:nvSpPr>
          <p:cNvPr id="19" name="Shape 14"/>
          <p:cNvSpPr/>
          <p:nvPr/>
        </p:nvSpPr>
        <p:spPr>
          <a:xfrm>
            <a:off x="5760720" y="3794760"/>
            <a:ext cx="5852160" cy="1417320"/>
          </a:xfrm>
          <a:prstGeom prst="roundRect">
            <a:avLst>
              <a:gd name="adj" fmla="val 1935"/>
            </a:avLst>
          </a:prstGeom>
          <a:solidFill>
            <a:srgbClr val="263543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6080760" y="3794760"/>
            <a:ext cx="5212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Práve preto, že </a:t>
            </a:r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i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rastie a </a:t>
            </a:r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i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klesá opačne, si musia byť pri nejakej jednej konkrétnej frekvencii presne rovné. Čo sa vtedy stane s obvodom, uvidíme v Bloku B — volá sa to rezonancia.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54406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Striedavý zdroj — v RLC obvode nemá zmysel hovoriť o pevnej polarite „+“/„−“, preto ju na schéme neznačíme (rovnako ako pri RC/RL filtroch v Lekcii 5).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A · IMPEDANCIA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Celková impedancia a fázový posun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RLC obvod a impedancia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5212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Celkový „odpor“ RLC obvodu voči striedavému prúdu sa volá impedancia Z. Nie je to jednoduchý súčet R,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induktívna a kapacitná reaktancia totiž pôsobia navzájom opačne (posúvajú fázu opačným smerom), takže sa čiastočne rušia.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3108960"/>
            <a:ext cx="5212080" cy="868680"/>
          </a:xfrm>
          <a:prstGeom prst="roundRect">
            <a:avLst>
              <a:gd name="adj" fmla="val 3158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6/assets/f_z_r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81593" y="3314700"/>
            <a:ext cx="2546175" cy="45720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20624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Preto je Z zvyčajne menšia než R +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sčítané priamo — v obvodovom diagrame (fázore) sa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odčítavajú, a to, čo z nich „zostane“ (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sa až potom skladá s R do výslednej impedancie Z.</a:t>
            </a:r>
            <a:endParaRPr lang="en-US" sz="1300" dirty="0"/>
          </a:p>
        </p:txBody>
      </p:sp>
      <p:pic>
        <p:nvPicPr>
          <p:cNvPr id="13" name="Image 1" descr="/home/claude/lekcia06/assets/wave_phas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6520" y="1600200"/>
            <a:ext cx="4334958" cy="41605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126480" y="5806440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R, 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ako fázory: 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(šedá) čiastočne „vracia späť“ to, čo pridala 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100" i="1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(zelená) — zostáva len ich rozdiel X, a Z je výsledná (menšia) uhlopriečka.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B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Rezonancia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Podmienka </a:t>
            </a:r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6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buNone/>
            </a:pPr>
            <a:r>
              <a:rPr lang="en-US" sz="16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rezonančná frekvencia a rezonančná krivka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REZONANCIA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Podmienka rezonancie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Rezonancia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jednej konkrétnej frekvencii — rezonančnej frekvencii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30000"/>
              </a:lnSpc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sa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30000"/>
              </a:lnSpc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30000"/>
              </a:lnSpc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presne vyrovnajú. Ich účinky sa navzájom úplne zrušia (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30000"/>
              </a:lnSpc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30000"/>
              </a:lnSpc>
              <a:buNone/>
            </a:pPr>
            <a:r>
              <a:rPr lang="en-US" sz="150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0) a v impedancii zostane iba samotný odpor R.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834640"/>
            <a:ext cx="4206240" cy="960120"/>
          </a:xfrm>
          <a:prstGeom prst="roundRect">
            <a:avLst>
              <a:gd name="adj" fmla="val 2857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6/assets/f_f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89473" y="3040380"/>
            <a:ext cx="1324574" cy="54864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5074920" y="2834640"/>
            <a:ext cx="2148840" cy="1691640"/>
          </a:xfrm>
          <a:prstGeom prst="roundRect">
            <a:avLst>
              <a:gd name="adj" fmla="val 1622"/>
            </a:avLst>
          </a:prstGeom>
          <a:solidFill>
            <a:srgbClr val="EEF2F5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212080" y="297180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 = R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5212080" y="3364992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Impedancia je pri rezonancii najmenšia, možná — obvod sa správa čisto odporovo.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360920" y="2834640"/>
            <a:ext cx="2148840" cy="1691640"/>
          </a:xfrm>
          <a:prstGeom prst="roundRect">
            <a:avLst>
              <a:gd name="adj" fmla="val 1622"/>
            </a:avLst>
          </a:prstGeom>
          <a:solidFill>
            <a:srgbClr val="EEF2F5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7498080" y="297180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 = </a:t>
            </a:r>
            <a:pPr indent="0" marL="0">
              <a:buNone/>
            </a:pPr>
            <a:r>
              <a:rPr lang="en-US" sz="1600" b="1" baseline="300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indent="0" marL="0">
              <a:buNone/>
            </a:pPr>
            <a:r>
              <a:rPr lang="en-US" sz="16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⁄</a:t>
            </a:r>
            <a:pPr indent="0" marL="0">
              <a:buNone/>
            </a:pPr>
            <a:r>
              <a:rPr lang="en-US" sz="1600" b="1" baseline="-400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7498080" y="3364992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Prúd v obvode je pri rezonancii najväčší možný — nič mu nekladie reaktančný odpor.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9646920" y="2834640"/>
            <a:ext cx="2148840" cy="1691640"/>
          </a:xfrm>
          <a:prstGeom prst="roundRect">
            <a:avLst>
              <a:gd name="adj" fmla="val 1622"/>
            </a:avLst>
          </a:prstGeom>
          <a:solidFill>
            <a:srgbClr val="EEF2F5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9784080" y="297180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φ = 0°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9784080" y="3364992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Napätie a prúd sú presne vo fáze — žiadny fázový posun, ako pri obyčajnom rezistore.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548640" y="4892040"/>
            <a:ext cx="10881360" cy="1051560"/>
          </a:xfrm>
          <a:prstGeom prst="roundRect">
            <a:avLst>
              <a:gd name="adj" fmla="val 2609"/>
            </a:avLst>
          </a:prstGeom>
          <a:solidFill>
            <a:srgbClr val="EEF2F5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868680" y="489204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Zapamätaj si: rezonancia nie je nič iné než chvíľa, kedy sa induktívna a kapacitná reaktancia navzájom presne zrušia. Mimo tejto frekvencie vždy jedna z nich prevláda a impedancia je väčšia než R.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REZONANCIA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Príklad výpočtu rezonančnej frekvencie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Rezonancia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002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Zadanie: L = 10 mH, C = 100 nF. Aká je rezonančná frekvencia obvodu?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33172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3180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231343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Dosadenie do vzorca</a:t>
            </a:r>
            <a:endParaRPr lang="en-US" sz="1400" dirty="0"/>
          </a:p>
        </p:txBody>
      </p:sp>
      <p:pic>
        <p:nvPicPr>
          <p:cNvPr id="13" name="Image 0" descr="/home/claude/lekcia06/assets/f_f0_step1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760" y="2221992"/>
            <a:ext cx="2038843" cy="38404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548640" y="310896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0952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188720" y="309067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Výpočet pod odmocninou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4937760" y="3090672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√(10×10⁻³ × 100×10⁻⁹) = √(1×10⁻⁹) ≈ 3,162×10⁻⁵</a:t>
            </a:r>
            <a:endParaRPr lang="en-US" sz="1350" dirty="0"/>
          </a:p>
        </p:txBody>
      </p:sp>
      <p:sp>
        <p:nvSpPr>
          <p:cNvPr id="18" name="Shape 15"/>
          <p:cNvSpPr/>
          <p:nvPr/>
        </p:nvSpPr>
        <p:spPr>
          <a:xfrm>
            <a:off x="548640" y="3886200"/>
            <a:ext cx="457200" cy="4572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48640" y="38724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1188720" y="38679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Výsledná rezonančná frekvencia</a:t>
            </a:r>
            <a:endParaRPr lang="en-US" sz="1400" dirty="0"/>
          </a:p>
        </p:txBody>
      </p:sp>
      <p:pic>
        <p:nvPicPr>
          <p:cNvPr id="21" name="Image 1" descr="/home/claude/lekcia06/assets/f_f0_step3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3776472"/>
            <a:ext cx="1526779" cy="384048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647419" y="3867912"/>
            <a:ext cx="459970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5 033 Hz ≈ 5,03 kHz</a:t>
            </a:r>
            <a:endParaRPr lang="en-US" sz="1350" dirty="0"/>
          </a:p>
        </p:txBody>
      </p:sp>
      <p:sp>
        <p:nvSpPr>
          <p:cNvPr id="23" name="Shape 19"/>
          <p:cNvSpPr/>
          <p:nvPr/>
        </p:nvSpPr>
        <p:spPr>
          <a:xfrm>
            <a:off x="548640" y="4892040"/>
            <a:ext cx="10881360" cy="1051560"/>
          </a:xfrm>
          <a:prstGeom prst="roundRect">
            <a:avLst>
              <a:gd name="adj" fmla="val 2609"/>
            </a:avLst>
          </a:prstGeom>
          <a:solidFill>
            <a:srgbClr val="263543"/>
          </a:solidFill>
          <a:ln/>
        </p:spPr>
      </p:sp>
      <p:sp>
        <p:nvSpPr>
          <p:cNvPr id="24" name="Text 20"/>
          <p:cNvSpPr txBox="1"/>
          <p:nvPr/>
        </p:nvSpPr>
        <p:spPr>
          <a:xfrm>
            <a:off x="868680" y="4892040"/>
            <a:ext cx="10241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2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5,03 kHz je Z = R (impedancia minimálna) a prúd v obvode je maximálny. Tieto konkrétne hodnoty L a C sú tie isté, aké sme použili v príklade s RL filtrom v Lekcii 5 — teraz sú spolu v jednom obvode.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B · REZONANCIA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Rezonančná krivka: impedancia a prúd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Rezonancia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 ukazuje, ako sa impedancia |Z| a prúd I menia s frekvenciou okolo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(príklad z predošlej snímky, R = 20 Ω). Presne tam, kde je impedancia najmenšia (Z = R), je prúd najväčší — sú to zrkadlové krivky.</a:t>
            </a:r>
            <a:endParaRPr lang="en-US" sz="1350" dirty="0"/>
          </a:p>
        </p:txBody>
      </p:sp>
      <p:pic>
        <p:nvPicPr>
          <p:cNvPr id="10" name="Image 0" descr="/home/claude/lekcia06/assets/wave_reson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240" y="2331720"/>
            <a:ext cx="5947919" cy="306324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48640" y="5623560"/>
            <a:ext cx="10881360" cy="868680"/>
          </a:xfrm>
          <a:prstGeom prst="roundRect">
            <a:avLst>
              <a:gd name="adj" fmla="val 3158"/>
            </a:avLst>
          </a:prstGeom>
          <a:solidFill>
            <a:srgbClr val="EEF2F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868680" y="562356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Mimo rezonancie vždy prevláda jedna z reaktancií (pri nízkej f je to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pri vysokej f je to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impedancia oboma smermi rýchlo rastie a prúd rovnako rýchlo klesá.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1051560"/>
            <a:ext cx="365760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0" b="1" dirty="0">
                <a:solidFill>
                  <a:srgbClr val="EEF2F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300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BLOK C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88036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Činiteľ akosti Q, šírka pásma a využitie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402336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ostrá je rezonancia a kde sa reálne využíva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2" name="Shape 10"/>
          <p:cNvSpPr/>
          <p:nvPr/>
        </p:nvSpPr>
        <p:spPr>
          <a:xfrm>
            <a:off x="1042416" y="5029200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13" name="Shape 11"/>
          <p:cNvSpPr/>
          <p:nvPr/>
        </p:nvSpPr>
        <p:spPr>
          <a:xfrm>
            <a:off x="1261872" y="5029200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Q A SELEKTIVITA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Činiteľ akosti Q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Q, šírka pásma a využitie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Činiteľ akosti Q hovorí, aká je rezonancia „ostrá“. Vyšší Q znamená užšiu, výraznejšiu rezonančnú krivku — obvod potom oveľa lepšie rozlíši (vyselektuje) jednu frekvenciu od susedných.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834640"/>
            <a:ext cx="3291840" cy="914400"/>
          </a:xfrm>
          <a:prstGeom prst="roundRect">
            <a:avLst>
              <a:gd name="adj" fmla="val 3000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6/assets/f_q_r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4750" y="3054096"/>
            <a:ext cx="979620" cy="475488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3886200"/>
            <a:ext cx="5029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R = 20 Ω, L = 10 mH, C = 100 nF vychádza Q ≈ 15,8 — dosť ostrá rezonancia.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4663440"/>
            <a:ext cx="5029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Vyšší Q dosiahneme menším R — cievka a kondenzátor teda musia mať čo najmenej vlastných strát (odporu vinutia), aby bola rezonancia ostrá.</a:t>
            </a:r>
            <a:endParaRPr lang="en-US" sz="1200" dirty="0"/>
          </a:p>
        </p:txBody>
      </p:sp>
      <p:pic>
        <p:nvPicPr>
          <p:cNvPr id="14" name="Image 1" descr="/home/claude/lekcia06/assets/wave_q_compar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1828800"/>
            <a:ext cx="5709256" cy="32461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Q A SELEKTIVITA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Šírka pásma B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Q, šírka pásma a využitie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55448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Šírka pásma B udáva, aké široké frekvenčné okolie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obvod ešte považuje za „takmer rezonanciu“. Ohraničujú ju polovýkonové body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frekvencie, kde prúd klesne na približne 71 % svojej maximálnej hodnoty.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514600"/>
            <a:ext cx="2651760" cy="868680"/>
          </a:xfrm>
          <a:prstGeom prst="roundRect">
            <a:avLst>
              <a:gd name="adj" fmla="val 3158"/>
            </a:avLst>
          </a:prstGeom>
          <a:solidFill>
            <a:srgbClr val="263543"/>
          </a:solidFill>
          <a:ln/>
        </p:spPr>
      </p:sp>
      <p:pic>
        <p:nvPicPr>
          <p:cNvPr id="11" name="Image 0" descr="/home/claude/lekcia06/assets/f_b_b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6672" y="2665476"/>
            <a:ext cx="715696" cy="566928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3520440"/>
            <a:ext cx="2651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 náš príklad (Q ≈ 15,8, </a:t>
            </a:r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150" i="1" baseline="-4000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1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5,03 kHz) vychádza B ≈ 318 Hz — pomerne úzke, selektívne pásmo.</a:t>
            </a:r>
            <a:endParaRPr lang="en-US" sz="1150" dirty="0"/>
          </a:p>
        </p:txBody>
      </p:sp>
      <p:pic>
        <p:nvPicPr>
          <p:cNvPr id="13" name="Image 1" descr="/home/claude/lekcia06/assets/wave_bandwidt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440" y="2377440"/>
            <a:ext cx="5341429" cy="306324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548640" y="5577840"/>
            <a:ext cx="10881360" cy="914400"/>
          </a:xfrm>
          <a:prstGeom prst="roundRect">
            <a:avLst>
              <a:gd name="adj" fmla="val 3000"/>
            </a:avLst>
          </a:prstGeom>
          <a:solidFill>
            <a:srgbClr val="EEF2F5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868680" y="557784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Čím vyšší činiteľ akosti Q, tým menšia (užšia) šírka pásma B, a teda ostrejšia, selektívnejšia rezonancia.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BLOK C · VYUŽITIE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rezonančné RLC obvody reálne využívajú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11018520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5" name="Shape 3"/>
          <p:cNvSpPr/>
          <p:nvPr/>
        </p:nvSpPr>
        <p:spPr>
          <a:xfrm>
            <a:off x="11237976" y="484632"/>
            <a:ext cx="91440" cy="91440"/>
          </a:xfrm>
          <a:prstGeom prst="ellipse">
            <a:avLst/>
          </a:prstGeom>
          <a:solidFill>
            <a:srgbClr val="D7DFE5"/>
          </a:solidFill>
          <a:ln/>
        </p:spPr>
      </p:sp>
      <p:sp>
        <p:nvSpPr>
          <p:cNvPr id="6" name="Shape 4"/>
          <p:cNvSpPr/>
          <p:nvPr/>
        </p:nvSpPr>
        <p:spPr>
          <a:xfrm>
            <a:off x="11457432" y="484632"/>
            <a:ext cx="91440" cy="91440"/>
          </a:xfrm>
          <a:prstGeom prst="ellipse">
            <a:avLst/>
          </a:prstGeom>
          <a:solidFill>
            <a:srgbClr val="0E7A6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Q, šírka pásma a využitie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48640" y="169164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</p:spPr>
      </p:sp>
      <p:sp>
        <p:nvSpPr>
          <p:cNvPr id="10" name="Shape 8"/>
          <p:cNvSpPr/>
          <p:nvPr/>
        </p:nvSpPr>
        <p:spPr>
          <a:xfrm>
            <a:off x="731520" y="187452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18608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2148840"/>
            <a:ext cx="3096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Ladenie rozhlasového/TV prijímača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2743200"/>
            <a:ext cx="30967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Otočný kondenzátor mení C, a teda 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0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obvod „vyberie“ presne jednu vysielaciu frekvenciu spomedzi mnohých.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303776" y="169164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</p:spPr>
      </p:sp>
      <p:sp>
        <p:nvSpPr>
          <p:cNvPr id="15" name="Shape 13"/>
          <p:cNvSpPr/>
          <p:nvPr/>
        </p:nvSpPr>
        <p:spPr>
          <a:xfrm>
            <a:off x="4486656" y="187452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486656" y="18608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32376" y="2148840"/>
            <a:ext cx="3096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Bezdrôtové nabíjanie a RFID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532376" y="2743200"/>
            <a:ext cx="30967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Vysielacia aj prijímacia cievka sú naladené na rovnakú rezonančnú frekvenciu, aby sa energia preniesla čo najúčinnejšie.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058912" y="1691640"/>
            <a:ext cx="3553968" cy="1600200"/>
          </a:xfrm>
          <a:prstGeom prst="roundRect">
            <a:avLst>
              <a:gd name="adj" fmla="val 1714"/>
            </a:avLst>
          </a:prstGeom>
          <a:solidFill>
            <a:srgbClr val="EEF2F5"/>
          </a:solidFill>
          <a:ln/>
        </p:spPr>
      </p:sp>
      <p:sp>
        <p:nvSpPr>
          <p:cNvPr id="20" name="Shape 18"/>
          <p:cNvSpPr/>
          <p:nvPr/>
        </p:nvSpPr>
        <p:spPr>
          <a:xfrm>
            <a:off x="8241792" y="1874520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5B7B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41792" y="186080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87512" y="2148840"/>
            <a:ext cx="309676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35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Pásmová priepusť / záverný filter</a:t>
            </a:r>
            <a:endParaRPr lang="en-US" sz="1350" dirty="0"/>
          </a:p>
        </p:txBody>
      </p:sp>
      <p:sp>
        <p:nvSpPr>
          <p:cNvPr id="23" name="Text 21"/>
          <p:cNvSpPr txBox="1"/>
          <p:nvPr/>
        </p:nvSpPr>
        <p:spPr>
          <a:xfrm>
            <a:off x="8287512" y="2743200"/>
            <a:ext cx="309676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Kombinácia L a C vytvára filter, ktorý prepustí (alebo naopak potlačí) len úzke pásmo frekvencií okolo 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15000"/>
              </a:lnSpc>
              <a:buNone/>
            </a:pPr>
            <a:r>
              <a:rPr lang="en-US" sz="105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48640" y="3566160"/>
            <a:ext cx="10881360" cy="2011680"/>
          </a:xfrm>
          <a:prstGeom prst="roundRect">
            <a:avLst>
              <a:gd name="adj" fmla="val 1364"/>
            </a:avLst>
          </a:prstGeom>
          <a:solidFill>
            <a:srgbClr val="EEF2F5"/>
          </a:solidFill>
          <a:ln/>
        </p:spPr>
      </p:sp>
      <p:pic>
        <p:nvPicPr>
          <p:cNvPr id="25" name="Image 0" descr="/home/claude/lekcia06/assets/parallel_rl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3794760"/>
            <a:ext cx="3111143" cy="1143000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4297680" y="379476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Paralelný RLC obvod — opačný extrém</a:t>
            </a:r>
            <a:endParaRPr lang="en-US" sz="1500" dirty="0"/>
          </a:p>
        </p:txBody>
      </p:sp>
      <p:sp>
        <p:nvSpPr>
          <p:cNvPr id="27" name="Text 24"/>
          <p:cNvSpPr txBox="1"/>
          <p:nvPr/>
        </p:nvSpPr>
        <p:spPr>
          <a:xfrm>
            <a:off x="4297680" y="4187952"/>
            <a:ext cx="6858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paralelnom zapojení R, L a C je to presne naopak: pri 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celková impedancia najväčšia možná (tzv. anti-rezonancia), nie najmenšia. Využíva sa napríklad vo výstupných obvodoch oscilátorov.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548640" y="571500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Praktické cvičenie na túto hodinu: na nepájivom poli zostavte sériový RLC obvod a signálovým generátorom a osciloskopom nájdite jeho rezonančnú frekvenciu (najväčší prúd/najmenší úbytok na obvode).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07040" y="502920"/>
            <a:ext cx="82296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02920"/>
            <a:ext cx="0" cy="452628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7777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4736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926287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ZHRNUTIE HODINY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1005840"/>
            <a:ext cx="9144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sme dnes prebrali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822960" y="192024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19065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189280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Sériový RLC obvod a impedancia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577840" y="187452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= √(R² + (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)²) — reaktancie sa v obvode čiastočne navzájom rušia.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22960" y="278892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277520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276148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Rezonancia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577840" y="274320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rezonancii (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200" baseline="-400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je Z = R (minimum) a prúd je maximálny.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22960" y="365760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36438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363016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Činiteľ akosti Q, šírka pásma a využitie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5577840" y="361188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Vyšší činiteľ akosti Q znamená ostrejšiu, selektívnejšiu rezonanciu a užšiu šírku pásma B.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822960" y="4617720"/>
            <a:ext cx="10515600" cy="914400"/>
          </a:xfrm>
          <a:prstGeom prst="roundRect">
            <a:avLst>
              <a:gd name="adj" fmla="val 3000"/>
            </a:avLst>
          </a:prstGeom>
          <a:solidFill>
            <a:srgbClr val="26354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143000" y="47365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KĽÚČOVÉ VZORCE</a:t>
            </a:r>
            <a:endParaRPr lang="en-US" sz="1000" dirty="0"/>
          </a:p>
        </p:txBody>
      </p:sp>
      <p:pic>
        <p:nvPicPr>
          <p:cNvPr id="23" name="Image 0" descr="/home/claude/lekcia06/assets/f_f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5029200"/>
            <a:ext cx="927202" cy="384048"/>
          </a:xfrm>
          <a:prstGeom prst="rect">
            <a:avLst/>
          </a:prstGeom>
        </p:spPr>
      </p:pic>
      <p:pic>
        <p:nvPicPr>
          <p:cNvPr id="24" name="Image 1" descr="/home/claude/lekcia06/assets/f_q_rl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402" y="5029200"/>
            <a:ext cx="791231" cy="384048"/>
          </a:xfrm>
          <a:prstGeom prst="rect">
            <a:avLst/>
          </a:prstGeom>
        </p:spPr>
      </p:pic>
      <p:pic>
        <p:nvPicPr>
          <p:cNvPr id="25" name="Image 2" descr="/home/claude/lekcia06/assets/f_b_bw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833" y="5029200"/>
            <a:ext cx="484827" cy="384048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4809300" y="5029200"/>
            <a:ext cx="63463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rezonancii je Z = R a prúd je maximálny.</a:t>
            </a:r>
            <a:endParaRPr lang="en-US" sz="1250" dirty="0"/>
          </a:p>
        </p:txBody>
      </p:sp>
      <p:sp>
        <p:nvSpPr>
          <p:cNvPr id="27" name="Shape 22"/>
          <p:cNvSpPr/>
          <p:nvPr/>
        </p:nvSpPr>
        <p:spPr>
          <a:xfrm>
            <a:off x="822960" y="5623560"/>
            <a:ext cx="10515600" cy="868680"/>
          </a:xfrm>
          <a:prstGeom prst="roundRect">
            <a:avLst>
              <a:gd name="adj" fmla="val 3158"/>
            </a:avLst>
          </a:prstGeom>
          <a:solidFill>
            <a:srgbClr val="5B7B93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1143000" y="574243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Nabudúce: Polovodiče a diódy</a:t>
            </a:r>
            <a:endParaRPr lang="en-US" sz="1500" dirty="0"/>
          </a:p>
        </p:txBody>
      </p:sp>
      <p:sp>
        <p:nvSpPr>
          <p:cNvPr id="29" name="Text 24"/>
          <p:cNvSpPr txBox="1"/>
          <p:nvPr/>
        </p:nvSpPr>
        <p:spPr>
          <a:xfrm>
            <a:off x="1143000" y="608076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Pokračovanie tematického plánu nadväzujúce na Lekciu 5: polovodiče typu P a N, PN priechod, dióda, Zenerova dióda a LED.</a:t>
            </a:r>
            <a:endParaRPr lang="en-US" sz="1100" dirty="0"/>
          </a:p>
        </p:txBody>
      </p:sp>
      <p:sp>
        <p:nvSpPr>
          <p:cNvPr id="30" name="Text 2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</a:t>
            </a:r>
            <a:endParaRPr lang="en-US" sz="900" dirty="0"/>
          </a:p>
        </p:txBody>
      </p:sp>
      <p:sp>
        <p:nvSpPr>
          <p:cNvPr id="31" name="Text 2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RÝCHLY KVÍZ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8961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Overme si, čo už viete</a:t>
            </a:r>
            <a:endParaRPr lang="en-US" sz="38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977640"/>
            <a:ext cx="8778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Deväť otázok priamo z dnešnej hodiny — sériový RLC obvod, rezonancia, Q a šírka pásma.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obsahuje sériový RLC obvod?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Rezistor, cievku a kondenzátor zapojené v sérii, so spoločným prúdom I vo všetkých troch prvkoch.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Aká je podmienka rezonancie v RLC obvode?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induktívna a kapacitná reaktancia sa presne vyrovnajú a ich účinky sa navzájom zrušia.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ĽAHŠIA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Aký vzorec platí pre rezonančnú frekvenciu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6/assets/f_f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1103811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kde L je v henry, C vo faradoch a 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2000"/>
              </a:lnSpc>
              <a:buNone/>
            </a:pPr>
            <a:r>
              <a:rPr lang="en-US" sz="145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 hertzoch.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Obvod má L = 10 mH a C = 100 nF. Aká je jeho rezonančná frekvencia?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pic>
        <p:nvPicPr>
          <p:cNvPr id="16" name="Image 0" descr="/home/claude/lekcia06/assets/f_f0_step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041648"/>
            <a:ext cx="2427194" cy="457200"/>
          </a:xfrm>
          <a:prstGeom prst="rect">
            <a:avLst/>
          </a:prstGeom>
        </p:spPr>
      </p:pic>
      <p:sp>
        <p:nvSpPr>
          <p:cNvPr id="17" name="Text 14"/>
          <p:cNvSpPr txBox="1"/>
          <p:nvPr/>
        </p:nvSpPr>
        <p:spPr>
          <a:xfrm>
            <a:off x="868680" y="466344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5 033 Hz ≈ 5,03 kHz.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Čomu sa rovná celková impedancia sériového RLC obvodu presne pri rezonancii a prečo?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= R — pretože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navzájom presne zrušia (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0), zostáva len odpor R. Obvod sa správa čisto odporovo a prúd je maximálny — najväčší možný podľa Ohmovho zákona.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STREDNÁ NÁROČNOSŤ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Čo vyjadruje činiteľ akosti Q v RLC obvode a ako súvisí so šírkou pásma B?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2336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udáva, aká je rezonancia „ostrá“ — vyšší Q znamená užšiu, selektívnejšiu rezonančnú krivku. Platí:</a:t>
            </a:r>
            <a:endParaRPr lang="en-US" sz="1350" dirty="0"/>
          </a:p>
        </p:txBody>
      </p:sp>
      <p:pic>
        <p:nvPicPr>
          <p:cNvPr id="17" name="Image 0" descr="/home/claude/lekcia06/assets/f_b_b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526280"/>
            <a:ext cx="577174" cy="457200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868680" y="5193792"/>
            <a:ext cx="104241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teda vyšší Q dáva menšiu (užšiu) šírku pásma B.</a:t>
            </a:r>
            <a:endParaRPr lang="en-US" sz="145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je impedancia sériového RLC obvodu vysoká pri veľmi nízkych aj veľmi vysokých frekvenciách (ďaleko od 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indent="0" marL="0">
              <a:lnSpc>
                <a:spcPct val="125000"/>
              </a:lnSpc>
              <a:buNone/>
            </a:pPr>
            <a:r>
              <a:rPr lang="en-US" sz="1800" b="1" baseline="-40000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nízkej frekvencii je veľmi veľká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(kondenzátor takmer preruší obvod), pri vysokej frekvencii je zas veľmi veľká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(cievka takmer preruší obvod) — v oboch prípadoch prevládne jedna z reaktancií, impedancia rastie a prúd klesá.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Uveďte aspoň jeden reálny príklad využitia rezonančného RLC obvodu.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Napríklad ladenie rozhlasového alebo televízneho prijímača (výber jednej vysielacej frekvencie), bezdrôtové nabíjanie a RFID (prenos energie medzi naladenými cievkami), alebo pásmová priepusť/záverný filter v audio a meracej technike.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744200" y="5623560"/>
            <a:ext cx="68580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5623560"/>
            <a:ext cx="0" cy="37719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7149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1400739" y="55942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1400739" y="597148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457200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spc="100" kern="0" dirty="0">
                <a:solidFill>
                  <a:srgbClr val="5B7B9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KVÍZ · NÁROČNEJŠIA OTÁZKA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0104120" y="420624"/>
            <a:ext cx="1508760" cy="365760"/>
          </a:xfrm>
          <a:prstGeom prst="roundRect">
            <a:avLst>
              <a:gd name="adj" fmla="val 15000"/>
            </a:avLst>
          </a:prstGeom>
          <a:solidFill>
            <a:srgbClr val="EEF2F5"/>
          </a:solidFill>
          <a:ln w="12700">
            <a:solidFill>
              <a:srgbClr val="2C5C5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104120" y="420624"/>
            <a:ext cx="1508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09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896112"/>
            <a:ext cx="548640" cy="54864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8823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1572768"/>
            <a:ext cx="11064240" cy="1645920"/>
          </a:xfrm>
          <a:prstGeom prst="roundRect">
            <a:avLst>
              <a:gd name="adj" fmla="val 2222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914400" y="1572768"/>
            <a:ext cx="10332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súvisí sériový RLC obvod s filtrami z Lekcie 5?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48640" y="3520440"/>
            <a:ext cx="11064240" cy="2651760"/>
          </a:xfrm>
          <a:prstGeom prst="roundRect">
            <a:avLst>
              <a:gd name="adj" fmla="val 1379"/>
            </a:avLst>
          </a:prstGeom>
          <a:solidFill>
            <a:srgbClr val="263543"/>
          </a:solidFill>
          <a:ln w="12700">
            <a:solidFill>
              <a:srgbClr val="2C5C56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868680" y="3703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ODPOVEĎ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4041648"/>
            <a:ext cx="10424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RLC obvod v sebe spája oba filtre z Lekcie 5 — presne pri 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2000"/>
              </a:lnSpc>
              <a:buNone/>
            </a:pPr>
            <a:r>
              <a:rPr lang="en-US" sz="17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2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sa induktívna a kapacitná reaktancia navzájom zrušia, takže namiesto plynulého poklesu alebo nárastu ako pri jednoduchom RC/RL filtri vznikne ostrý, úzky „vrchol“ prúdu okolo jednej frekvencie. To je princíp, na ktorom fungujú rezonančné (pásmové) filtre.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Kvíz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 · VYSVETLENIE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môže byť napätie na cievke väčšie než napätie zdroja?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Aplikovaná elektronika · Lekcia 6 · Bonus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463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 rezonancii je prúd v obvode maximálny (I = </a:t>
            </a:r>
            <a:pPr indent="0" marL="0">
              <a:lnSpc>
                <a:spcPct val="125000"/>
              </a:lnSpc>
              <a:buNone/>
            </a:pPr>
            <a:r>
              <a:rPr lang="en-US" sz="1350" baseline="3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⁄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a ten istý prúd tečie aj cievkou, aj kondenzátorom. Napätie na cievke je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I ×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a keďže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je pri rezonancii Q-krát väčšia než R, môže byť 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</a:t>
            </a:r>
            <a:pPr indent="0" marL="0">
              <a:lnSpc>
                <a:spcPct val="125000"/>
              </a:lnSpc>
              <a:buNone/>
            </a:pPr>
            <a:r>
              <a:rPr lang="en-US" sz="1350" baseline="-400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výrazne väčšie než napätie zdroja U.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4206240" cy="822960"/>
          </a:xfrm>
          <a:prstGeom prst="roundRect">
            <a:avLst>
              <a:gd name="adj" fmla="val 3333"/>
            </a:avLst>
          </a:prstGeom>
          <a:solidFill>
            <a:srgbClr val="263543"/>
          </a:solidFill>
          <a:ln/>
        </p:spPr>
      </p:sp>
      <p:pic>
        <p:nvPicPr>
          <p:cNvPr id="8" name="Image 0" descr="/home/claude/lekcia06/assets/f_ul_ma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792" y="2720340"/>
            <a:ext cx="2349937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48640" y="3520440"/>
            <a:ext cx="4206240" cy="1737360"/>
          </a:xfrm>
          <a:prstGeom prst="roundRect">
            <a:avLst>
              <a:gd name="adj" fmla="val 1579"/>
            </a:avLst>
          </a:prstGeom>
          <a:solidFill>
            <a:srgbClr val="EEF2F5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822960" y="3657600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Príklad: R = 20 Ω, L = 10 mH, C = 100 nF → Q ≈ 15,8. Ak je zdroj U = 10 V, na cievke aj na kondenzátore nameriame:</a:t>
            </a:r>
            <a:endParaRPr lang="en-US" sz="115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443484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indent="0" marL="0">
              <a:buNone/>
            </a:pPr>
            <a:r>
              <a:rPr lang="en-US" sz="1800" b="1" baseline="-400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</a:t>
            </a:r>
            <a:pPr indent="0" marL="0">
              <a:buNone/>
            </a:pPr>
            <a:r>
              <a:rPr lang="en-US" sz="18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= </a:t>
            </a:r>
            <a:pPr indent="0" marL="0">
              <a:buNone/>
            </a:pPr>
            <a:r>
              <a:rPr lang="en-US" sz="18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</a:t>
            </a:r>
            <a:pPr indent="0" marL="0">
              <a:buNone/>
            </a:pPr>
            <a:r>
              <a:rPr lang="en-US" sz="1800" b="1" baseline="-4000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</a:t>
            </a:r>
            <a:pPr indent="0" marL="0">
              <a:buNone/>
            </a:pPr>
            <a:r>
              <a:rPr lang="en-US" sz="1800" b="1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≈ 158 V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822960" y="48463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takmer 16-násobok napätia zdroja!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029200" y="2514600"/>
            <a:ext cx="6583680" cy="2743200"/>
          </a:xfrm>
          <a:prstGeom prst="roundRect">
            <a:avLst>
              <a:gd name="adj" fmla="val 1000"/>
            </a:avLst>
          </a:prstGeom>
          <a:solidFill>
            <a:srgbClr val="263543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49240" y="2697480"/>
            <a:ext cx="5943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Nejde o porušenie zákona zachovania energie. Napätia na L a C sú navzájom takmer presne v protifáze (180°) a ich súčet (podľa II. Kirchhoffovho zákona) dá späť napätie zdroja U — navonok sa teda „vysoké“ napätia na L a C navzájom odčítajú.</a:t>
            </a:r>
            <a:endParaRPr lang="en-US" sz="1250" dirty="0"/>
          </a:p>
        </p:txBody>
      </p:sp>
      <p:sp>
        <p:nvSpPr>
          <p:cNvPr id="15" name="Text 12"/>
          <p:cNvSpPr txBox="1"/>
          <p:nvPr/>
        </p:nvSpPr>
        <p:spPr>
          <a:xfrm>
            <a:off x="5349240" y="4023360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Reálny dôsledok: súčiastky v rezonančnom LC obvode (napríklad v anténových obvodoch) musia byť dimenzované na oveľa vyššie napätie, než je napätie zdroja — inak hrozí ich prierazu/poškodeniu.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" y="5440680"/>
            <a:ext cx="11064240" cy="868680"/>
          </a:xfrm>
          <a:prstGeom prst="roundRect">
            <a:avLst>
              <a:gd name="adj" fmla="val 3158"/>
            </a:avLst>
          </a:prstGeom>
          <a:solidFill>
            <a:srgbClr val="EEF2F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68680" y="544068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Tento jav sa volá napäťové zosilnenie (voltage magnification) rezonančného obvodu a je priamym dôsledkom vysokého Q — rovnaký princíp, ktorý robí rezonanciu ostrou a selektívnou, robí aj napätia na L a C veľkými.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Lekcia 6</dc:title>
  <dc:subject>PptxGenJS Presentation</dc:subject>
  <dc:creator>SPŠE Zochova</dc:creator>
  <cp:lastModifiedBy>SPŠE Zochova</cp:lastModifiedBy>
  <cp:revision>1</cp:revision>
  <dcterms:created xsi:type="dcterms:W3CDTF">2026-09-15T19:11:34Z</dcterms:created>
  <dcterms:modified xsi:type="dcterms:W3CDTF">2026-09-15T19:11:34Z</dcterms:modified>
</cp:coreProperties>
</file>