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94360"/>
            <a:ext cx="11887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0" y="594360"/>
            <a:ext cx="0" cy="65379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98241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982419" y="121889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0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95967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47934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099902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51869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331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APLIKOVANÁ ELEKTRONIKA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69748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Lekcia 5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52044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Pasívne filtre RC a RL — dolnopriepustný a hornopriepustný filter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5806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Stredná priemyselná škola elektrotechnická, Zochova 9, Bratislava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Školský rok 2026/2027 · 45-minútová hodina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Predtým, než začneme...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otázky z Lekcie 4, skôr než sa pustíme do filtrov.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Opakovanie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je vlastná indukčnosť cievky a v akej jednotke sa meria?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Schopnosť cievky indukovať vo svojom vinutí napätie, ktoré pôsobí proti zmene prúdu — meria sa v henry (H), bežnejšie v milihenry (mH) alebo mikrohenry (µH).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RL obvod má L = 100 mH a R = 20 Ω. Aká je jeho časová konštanta τ?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 = L / R = 0,1 H / 20 Ω = 0,005 s = 5 ms.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sa mení reaktancia cievky (X_L) a kondenzátora (X_C) so zvyšujúcou sa frekvenciou?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X_L = 2πfL s frekvenciou rastie, X_C = 1/(2πfC) s frekvenciou klesá — presne opačné správanie. Práve na tomto rozdiele je dnes postavený celý princíp frekvenčných filtrov.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HODINY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Plán dnešnej hodiny (45 minút)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203704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1899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783080" y="2020824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Striedavý signál a filter ako frekvenčný delič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2441448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Frekvencia, perióda a to, ako z napäťového deliča vznikne filter.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9646920" y="202082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10 min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374136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68680" y="3703320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6896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783080" y="352044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Dolnopriepustný a hornopriepustný RC filter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783080" y="3941064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Zapojenie, medzný kmitočet a amplitúdová charakteristika oboch typov.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964692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18 min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873752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68680" y="5202936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51892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783080" y="5020056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Filtre s cievkou, porovnanie a využitie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783080" y="544068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 filtre ako zrkadlový obraz RC filtrov, kedy použiť ktorý typ.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646920" y="502005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17 min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Striedavý signál a filter ako frekvenčný delič</a:t>
            </a:r>
            <a:endParaRPr lang="en-US" sz="3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Frekvencia, perióda a ako sa z napäťového deliča stane filter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STRIEDAVÝ SIGNÁL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Striedavý signál a frekvencia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Signál a frekvenčný delič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Striedavý signál sa v pravidelných intervaloch opakuje — dĺžka jedného opakovania je perióda T. Frekvencia f udáva, koľko periód prebehne za sekundu, a meria sa v hertzoch (Hz).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3063240"/>
            <a:ext cx="2468880" cy="868680"/>
          </a:xfrm>
          <a:prstGeom prst="roundRect">
            <a:avLst>
              <a:gd name="adj" fmla="val 3158"/>
            </a:avLst>
          </a:prstGeom>
          <a:solidFill>
            <a:srgbClr val="263543"/>
          </a:solidFill>
          <a:ln/>
        </p:spPr>
      </p:sp>
      <p:pic>
        <p:nvPicPr>
          <p:cNvPr id="11" name="Image 0" descr="/home/claude/lekcia05/assets/f_freq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9705" y="3246120"/>
            <a:ext cx="666750" cy="50292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041648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— frekvencia [Hz]     T — perióda [s]</a:t>
            </a:r>
            <a:endParaRPr lang="en-US" sz="115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4480560"/>
            <a:ext cx="5577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Čím kratšia perióda, tým vyššia frekvencia — vysoké tóny, rušenie a digitálne signály majú vysokú f, sieťové napätie len 50 Hz.</a:t>
            </a:r>
            <a:endParaRPr lang="en-US" sz="1250" dirty="0"/>
          </a:p>
        </p:txBody>
      </p:sp>
      <p:sp>
        <p:nvSpPr>
          <p:cNvPr id="14" name="Text 11"/>
          <p:cNvSpPr txBox="1"/>
          <p:nvPr/>
        </p:nvSpPr>
        <p:spPr>
          <a:xfrm>
            <a:off x="6675120" y="16002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REAKTANCIA ZÁVISÍ OD FREKVENCIE (Lekcia 3 a 4)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675120" y="1965960"/>
            <a:ext cx="4937760" cy="2103120"/>
          </a:xfrm>
          <a:prstGeom prst="roundRect">
            <a:avLst>
              <a:gd name="adj" fmla="val 1304"/>
            </a:avLst>
          </a:prstGeom>
          <a:solidFill>
            <a:srgbClr val="EEF2F5"/>
          </a:solidFill>
          <a:ln/>
        </p:spPr>
      </p:sp>
      <p:sp>
        <p:nvSpPr>
          <p:cNvPr id="16" name="Shape 13"/>
          <p:cNvSpPr/>
          <p:nvPr/>
        </p:nvSpPr>
        <p:spPr>
          <a:xfrm>
            <a:off x="6949440" y="2194560"/>
            <a:ext cx="2103120" cy="658368"/>
          </a:xfrm>
          <a:prstGeom prst="roundRect">
            <a:avLst>
              <a:gd name="adj" fmla="val 4167"/>
            </a:avLst>
          </a:prstGeom>
          <a:solidFill>
            <a:srgbClr val="263543"/>
          </a:solidFill>
          <a:ln/>
        </p:spPr>
      </p:sp>
      <p:pic>
        <p:nvPicPr>
          <p:cNvPr id="17" name="Image 1" descr="/home/claude/lekcia05/assets/f_x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110" y="2350008"/>
            <a:ext cx="791780" cy="347472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9235440" y="2194560"/>
            <a:ext cx="2103120" cy="658368"/>
          </a:xfrm>
          <a:prstGeom prst="roundRect">
            <a:avLst>
              <a:gd name="adj" fmla="val 4167"/>
            </a:avLst>
          </a:prstGeom>
          <a:solidFill>
            <a:srgbClr val="263543"/>
          </a:solidFill>
          <a:ln/>
        </p:spPr>
      </p:sp>
      <p:pic>
        <p:nvPicPr>
          <p:cNvPr id="19" name="Image 2" descr="/home/claude/lekcia05/assets/f_x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146" y="2350008"/>
            <a:ext cx="1363709" cy="34747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949440" y="297180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X_C s frekvenciou klesá — pri vysokej f sa kondenzátor správa takmer ako skrat.</a:t>
            </a:r>
            <a:endParaRPr lang="en-US" sz="1080" dirty="0"/>
          </a:p>
        </p:txBody>
      </p:sp>
      <p:sp>
        <p:nvSpPr>
          <p:cNvPr id="21" name="Text 16"/>
          <p:cNvSpPr txBox="1"/>
          <p:nvPr/>
        </p:nvSpPr>
        <p:spPr>
          <a:xfrm>
            <a:off x="9235440" y="297180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X_L s frekvenciou rastie — pri vysokej f sa cievka správa takmer ako prerušený vodič.</a:t>
            </a:r>
            <a:endParaRPr lang="en-US" sz="1080" dirty="0"/>
          </a:p>
        </p:txBody>
      </p:sp>
      <p:sp>
        <p:nvSpPr>
          <p:cNvPr id="22" name="Text 17"/>
          <p:cNvSpPr txBox="1"/>
          <p:nvPr/>
        </p:nvSpPr>
        <p:spPr>
          <a:xfrm>
            <a:off x="548640" y="54406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Práve táto závislosť od frekvencie je kľúč k dnešnej téme: obvod s R a C (alebo R a L) sa pri rôznych frekvenciách správa inak — a to je presne princíp filtra.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NAPÄŤOVÝ DELIČ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Filter ako frekvenčne závislý napäťový delič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Signál a frekvenčný delič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Lekcii 2 sme počítali napäťový delič s dvomi rezistormi — pomer napätí bol vždy rovnaký, bez ohľadu na frekvenciu.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2880360"/>
            <a:ext cx="2926080" cy="685800"/>
          </a:xfrm>
          <a:prstGeom prst="roundRect">
            <a:avLst>
              <a:gd name="adj" fmla="val 4000"/>
            </a:avLst>
          </a:prstGeom>
          <a:solidFill>
            <a:srgbClr val="263543"/>
          </a:solidFill>
          <a:ln/>
        </p:spPr>
      </p:sp>
      <p:pic>
        <p:nvPicPr>
          <p:cNvPr id="11" name="Image 0" descr="/home/claude/lekcia05/assets/f_divid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8909" y="3049524"/>
            <a:ext cx="1325541" cy="347472"/>
          </a:xfrm>
          <a:prstGeom prst="rect">
            <a:avLst/>
          </a:prstGeom>
        </p:spPr>
      </p:pic>
      <p:pic>
        <p:nvPicPr>
          <p:cNvPr id="12" name="Image 1" descr="/home/claude/lekcia05/assets/divider_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7640" y="1463040"/>
            <a:ext cx="3428897" cy="18745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48640" y="37033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 jeden z rezistorov nahradíme kondenzátorom alebo cievkou, jeho „odpor“ (reaktancia) sa mení s frekvenciou — a tým sa mení aj pomer Uout/Uin. Vznikne filter: obvod, ktorý isté frekvencie prepúšťa a iné potláča.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4800600"/>
            <a:ext cx="5440680" cy="123444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822960" y="498348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Dolnopriepustný filter</a:t>
            </a:r>
            <a:endParaRPr lang="en-US" sz="1550" dirty="0"/>
          </a:p>
        </p:txBody>
      </p:sp>
      <p:sp>
        <p:nvSpPr>
          <p:cNvPr id="16" name="Text 12"/>
          <p:cNvSpPr txBox="1"/>
          <p:nvPr/>
        </p:nvSpPr>
        <p:spPr>
          <a:xfrm>
            <a:off x="822960" y="5376672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Prepúšťa nízke frekvencie, vysoké potláča. Anglicky low-pass, skratka LP.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6172200" y="4800600"/>
            <a:ext cx="5440680" cy="123444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446520" y="498348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Hornopriepustný filter</a:t>
            </a:r>
            <a:endParaRPr lang="en-US" sz="1550" dirty="0"/>
          </a:p>
        </p:txBody>
      </p:sp>
      <p:sp>
        <p:nvSpPr>
          <p:cNvPr id="19" name="Text 15"/>
          <p:cNvSpPr txBox="1"/>
          <p:nvPr/>
        </p:nvSpPr>
        <p:spPr>
          <a:xfrm>
            <a:off x="6446520" y="5376672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Prepúšťa vysoké frekvencie, nízke potláča. Anglicky high-pass, skratka HP.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Dolnopriepustný a hornopriepustný RC filter</a:t>
            </a:r>
            <a:endParaRPr lang="en-US" sz="3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Zapojenie, medzný kmitočet a amplitúdová charakteristika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RC FILTER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Dolnopriepustný RC filter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filtre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66751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je v sérii, C je na výstupe (paralelne k záťaži). Pri nízkej frekvencii je X_C veľká — kondenzátor sa správa takmer ako prerušený obvod a takmer celé Uin sa objaví na výstupe. Pri vysokej frekvencii je X_C malá — kondenzátor výstup takmer skratuje.</a:t>
            </a:r>
            <a:endParaRPr lang="en-US" sz="1350" dirty="0"/>
          </a:p>
        </p:txBody>
      </p:sp>
      <p:pic>
        <p:nvPicPr>
          <p:cNvPr id="10" name="Image 0" descr="/home/claude/lekcia05/assets/rc_lowpas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2360" y="1508760"/>
            <a:ext cx="3236282" cy="182880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4023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AMPLITÚDOVÁ CHARAKTERISTIKA (Uvýstup / Uvstup)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48640" y="4709160"/>
            <a:ext cx="1920240" cy="1280160"/>
          </a:xfrm>
          <a:prstGeom prst="rect">
            <a:avLst/>
          </a:prstGeom>
          <a:solidFill>
            <a:srgbClr val="3FE0C5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441655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100 %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60350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0,1 fc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2606040" y="4849978"/>
            <a:ext cx="1920240" cy="1139342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2606040" y="455737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89 %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2606040" y="60350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0,5 fc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663440" y="5080406"/>
            <a:ext cx="1920240" cy="908914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4663440" y="478779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71 %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4663440" y="60350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fc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720840" y="5413248"/>
            <a:ext cx="1920240" cy="576072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720840" y="512064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45 %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6720840" y="60350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fc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8778240" y="5733288"/>
            <a:ext cx="1920240" cy="256032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8778240" y="544068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20 %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8778240" y="60350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fc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RC FILTER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Medzný kmitočet a príklad výpočtu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filtre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600200"/>
            <a:ext cx="3017520" cy="777240"/>
          </a:xfrm>
          <a:prstGeom prst="roundRect">
            <a:avLst>
              <a:gd name="adj" fmla="val 3529"/>
            </a:avLst>
          </a:prstGeom>
          <a:solidFill>
            <a:srgbClr val="263543"/>
          </a:solidFill>
          <a:ln/>
        </p:spPr>
      </p:sp>
      <p:pic>
        <p:nvPicPr>
          <p:cNvPr id="10" name="Image 0" descr="/home/claude/lekcia05/assets/f_fc_r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9344" y="1796796"/>
            <a:ext cx="896112" cy="384048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3840480" y="160020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Medzný kmitočet f_c je hranica medzi „prepúšťa“ a „potláča“. Pri f = f_c klesne výstupné napätie na približne 71 % vstupného (rovnaký pomer pre oba typy RC filtra).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27889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Zadanie: R = 1 kΩ, C = 100 nF. Aký je medzný kmitočet filtra?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548640" y="352044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48640" y="35067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350215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Dosadenie do vzorca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4937760" y="3502152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f_c = 1 / (2π × 1 000 × 100×10⁻⁹)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548640" y="429768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48640" y="42839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427939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Výpočet menovateľa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4937760" y="4279392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2π × 1 000 × 0,0000001 ≈ 0,000628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548640" y="507492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" y="50612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505663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Výsledný medzný kmitočet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4937760" y="5056632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f_c ≈ 1 / 0,000628 ≈ 1 590 Hz ≈ 1,6 kHz</a:t>
            </a:r>
            <a:endParaRPr lang="en-US" sz="1350" dirty="0"/>
          </a:p>
        </p:txBody>
      </p:sp>
      <p:sp>
        <p:nvSpPr>
          <p:cNvPr id="25" name="Shape 22"/>
          <p:cNvSpPr/>
          <p:nvPr/>
        </p:nvSpPr>
        <p:spPr>
          <a:xfrm>
            <a:off x="548640" y="5806440"/>
            <a:ext cx="10881360" cy="594360"/>
          </a:xfrm>
          <a:prstGeom prst="roundRect">
            <a:avLst>
              <a:gd name="adj" fmla="val 4615"/>
            </a:avLst>
          </a:prstGeom>
          <a:solidFill>
            <a:srgbClr val="EEF2F5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868680" y="58064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 f_c filter prepúšťa takmer nezmenené napätie, nad f_c ho čoraz viac zoslabuje.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RC FILTER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Hornopriepustný RC filter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filtre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6675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Presne opačné zapojenie: C je v sérii, R je na výstupe. Pri nízkej frekvencii je X_C veľká — takmer celé napätie „spadne“ na kondenzátore a na výstupe takmer nič nezostane. Pri vysokej frekvencii je X_C malá a takmer celé Uin sa objaví na výstupe.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06324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Rovnaký vzorec f_c = 1/(2πRC) platí pre oba typy RC filtra — mení sa iba to, kde je zapojený výstup.</a:t>
            </a:r>
            <a:endParaRPr lang="en-US" sz="1200" dirty="0"/>
          </a:p>
        </p:txBody>
      </p:sp>
      <p:pic>
        <p:nvPicPr>
          <p:cNvPr id="11" name="Image 0" descr="/home/claude/lekcia05/assets/rc_highpas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2360" y="1508760"/>
            <a:ext cx="3125165" cy="182880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023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AMPLITÚDOVÁ CHARAKTERISTIKA (Uvýstup / Uvstup)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48640" y="5733288"/>
            <a:ext cx="1920240" cy="256032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48640" y="544068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20 %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350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0,1 fc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2606040" y="5413248"/>
            <a:ext cx="1920240" cy="576072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2606040" y="512064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45 %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2606040" y="60350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0,5 fc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663440" y="5080406"/>
            <a:ext cx="1920240" cy="908914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4663440" y="478779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71 %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4663440" y="60350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fc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720840" y="4849978"/>
            <a:ext cx="1920240" cy="1139342"/>
          </a:xfrm>
          <a:prstGeom prst="rect">
            <a:avLst/>
          </a:prstGeom>
          <a:solidFill>
            <a:srgbClr val="9FB3C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720840" y="455737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89 %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6720840" y="60350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fc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8778240" y="4734763"/>
            <a:ext cx="1920240" cy="1254557"/>
          </a:xfrm>
          <a:prstGeom prst="rect">
            <a:avLst/>
          </a:prstGeom>
          <a:solidFill>
            <a:srgbClr val="3FE0C5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8778240" y="4442155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98 %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8778240" y="60350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5B6B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fc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RC FILTER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Časový priebeh: Uin a Uout v čase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filtre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Doteraz sme sledovali len to, o koľko percent klesne amplitúda. Pri f = f_c (Uout ≈ 71 % Uin) sa ale mení aj časový posun (fáza) medzi vstupným a výstupným signálom — a ten je u oboch typov filtra opačný.</a:t>
            </a:r>
            <a:endParaRPr lang="en-US" sz="1350" dirty="0"/>
          </a:p>
        </p:txBody>
      </p:sp>
      <p:pic>
        <p:nvPicPr>
          <p:cNvPr id="10" name="Image 0" descr="/home/claude/lekcia05/assets/wave_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5960" y="2514600"/>
            <a:ext cx="3721994" cy="182880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965960" y="443484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Dolnopriepustný filter — Uout mešká o 45°</a:t>
            </a:r>
            <a:endParaRPr lang="en-US" sz="1250" dirty="0"/>
          </a:p>
        </p:txBody>
      </p:sp>
      <p:pic>
        <p:nvPicPr>
          <p:cNvPr id="12" name="Image 1" descr="/home/claude/lekcia05/assets/wave_h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514600"/>
            <a:ext cx="3721994" cy="18288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172200" y="443484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Hornopriepustný filter — Uout predbieha o 45°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5074920"/>
            <a:ext cx="10881360" cy="960120"/>
          </a:xfrm>
          <a:prstGeom prst="roundRect">
            <a:avLst>
              <a:gd name="adj" fmla="val 2857"/>
            </a:avLst>
          </a:prstGeom>
          <a:solidFill>
            <a:srgbClr val="EEF2F5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868680" y="5074920"/>
            <a:ext cx="10241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teda nemení iba amplitúdu, ale aj fázu signálu: dolnopriepustný filter výstup vždy oneskorí (mešká za vstupom), hornopriepustný ho naopak predbehne. Presne pri f = f_c je tento posun 45°.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RC FILTER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Príklad: pravouhlé napätie na vstupe filtra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 filtre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Sínusovka ukázala zmenu amplitúdy a fázy pri jednej frekvencii. Skutočný signál (napr. pravouhlý) je ale zložený z mnohých frekvencií naraz — a na tomto príklade je preto lepšie vidieť, ktoré zložky filter prepustí a ktoré potlačí.</a:t>
            </a:r>
            <a:endParaRPr lang="en-US" sz="1350" dirty="0"/>
          </a:p>
        </p:txBody>
      </p:sp>
      <p:pic>
        <p:nvPicPr>
          <p:cNvPr id="10" name="Image 0" descr="/home/claude/lekcia05/assets/wave_square_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2468880"/>
            <a:ext cx="3622644" cy="196596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2286000" y="4526280"/>
            <a:ext cx="36210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Dolnopriepustný — vyhladí strmé hrany (vysoké frekvencie)</a:t>
            </a:r>
            <a:endParaRPr lang="en-US" sz="1200" dirty="0"/>
          </a:p>
        </p:txBody>
      </p:sp>
      <p:pic>
        <p:nvPicPr>
          <p:cNvPr id="12" name="Image 1" descr="/home/claude/lekcia05/assets/wave_square_h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2468880"/>
            <a:ext cx="3659411" cy="19659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7920" y="4526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Hornopriepustný — odstráni jednosmernú zložku, prepustí len hrany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5120640"/>
            <a:ext cx="10881360" cy="914400"/>
          </a:xfrm>
          <a:prstGeom prst="roundRect">
            <a:avLst>
              <a:gd name="adj" fmla="val 3000"/>
            </a:avLst>
          </a:prstGeom>
          <a:solidFill>
            <a:srgbClr val="EEF2F5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868680" y="512064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Pravouhlý signál obsahuje jednosmernú zložku (priemer) aj vysokofrekvenčné zložky (strmé hrany). Dolnopriepustný filter prepustí priemer a vyhladí hrany, hornopriepustný filter priemer odreže a prepustí iba hrany.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C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Filtre s cievkou, porovnanie a využitie</a:t>
            </a:r>
            <a:endParaRPr lang="en-US" sz="3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 filtre ako zrkadlový obraz RC filtrov a ich praktické použitie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RL FILTER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Filtre s cievkou (RL)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 filtre a porovnanie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Cievka sa pri zmene frekvencie správa opačne než kondenzátor, preto je aj zapojenie RL filtrov zrkadlovo opačné oproti RC: dolnopriepustný RL filter má L v sérii a výstup na R, hornopriepustný má R v sérii a výstup na L.</a:t>
            </a:r>
            <a:endParaRPr lang="en-US" sz="1350" dirty="0"/>
          </a:p>
        </p:txBody>
      </p:sp>
      <p:pic>
        <p:nvPicPr>
          <p:cNvPr id="10" name="Image 0" descr="/home/claude/lekcia05/assets/rl_lowpas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514600"/>
            <a:ext cx="2594234" cy="141732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397764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Dolnopriepustný — výstup na R</a:t>
            </a:r>
            <a:endParaRPr lang="en-US" sz="1150" dirty="0"/>
          </a:p>
        </p:txBody>
      </p:sp>
      <p:pic>
        <p:nvPicPr>
          <p:cNvPr id="12" name="Image 1" descr="/home/claude/lekcia05/assets/rl_highpas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514600"/>
            <a:ext cx="2508118" cy="1417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429000" y="39776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Hornopriepustný — výstup na L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675120" y="2514600"/>
            <a:ext cx="3017520" cy="777240"/>
          </a:xfrm>
          <a:prstGeom prst="roundRect">
            <a:avLst>
              <a:gd name="adj" fmla="val 3529"/>
            </a:avLst>
          </a:prstGeom>
          <a:solidFill>
            <a:srgbClr val="263543"/>
          </a:solidFill>
          <a:ln/>
        </p:spPr>
      </p:sp>
      <p:pic>
        <p:nvPicPr>
          <p:cNvPr id="15" name="Image 2" descr="/home/claude/lekcia05/assets/f_fc_r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982" y="2702052"/>
            <a:ext cx="783796" cy="40233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675120" y="3429000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Príklad: R = 100 Ω, L = 10 mH → f_c ≈ 1,6 kHz — rovnaká hodnota ako v príklade s RC filtrom.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548640" y="5029200"/>
            <a:ext cx="10881360" cy="1051560"/>
          </a:xfrm>
          <a:prstGeom prst="roundRect">
            <a:avLst>
              <a:gd name="adj" fmla="val 2609"/>
            </a:avLst>
          </a:prstGeom>
          <a:solidFill>
            <a:srgbClr val="EEF2F5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868680" y="5029200"/>
            <a:ext cx="10241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Zapamätaj si: pri RC filtri o type rozhoduje poloha kondenzátora, pri RL filtri poloha cievky — a keďže sa L a C správajú pri zmene frekvencie opačne, aj ich „dolnopriepustné“ a „hornopriepustné“ zapojenia sú navzájom zrkadlovo opačné.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POROVNANIE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 filter vs. RL filter — kedy použiť ktorý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 filtre a porovnanie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691640"/>
            <a:ext cx="5440680" cy="2514600"/>
          </a:xfrm>
          <a:prstGeom prst="roundRect">
            <a:avLst>
              <a:gd name="adj" fmla="val 1091"/>
            </a:avLst>
          </a:prstGeom>
          <a:solidFill>
            <a:srgbClr val="EEF2F5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" y="19202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 filter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2423160"/>
            <a:ext cx="4892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Kondenzátory sú lacné, malé a takmer bezstratové</a:t>
            </a:r>
            <a:endParaRPr lang="en-US" sz="1250" dirty="0"/>
          </a:p>
          <a:p>
            <a:pPr marL="203200" indent="-203200"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Bežná voľba pre signálové a audio obvody</a:t>
            </a:r>
            <a:endParaRPr lang="en-US" sz="1250" dirty="0"/>
          </a:p>
          <a:p>
            <a:pPr marL="203200" indent="-203200"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Žiadny odpor vinutia — menšie straty energie</a:t>
            </a:r>
            <a:endParaRPr lang="en-US" sz="1250" dirty="0"/>
          </a:p>
          <a:p>
            <a:pPr marL="203200" indent="-203200"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Nevhodný pri veľmi vysokých prúdoch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172200" y="1691640"/>
            <a:ext cx="5440680" cy="2514600"/>
          </a:xfrm>
          <a:prstGeom prst="roundRect">
            <a:avLst>
              <a:gd name="adj" fmla="val 1091"/>
            </a:avLst>
          </a:prstGeom>
          <a:solidFill>
            <a:srgbClr val="EEF2F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46520" y="19202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RL filter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2423160"/>
            <a:ext cx="4892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Cievky sú drahšie, väčšie a majú odpor vinutia</a:t>
            </a:r>
            <a:endParaRPr lang="en-US" sz="1250" dirty="0"/>
          </a:p>
          <a:p>
            <a:pPr marL="203200" indent="-203200"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Vhodný pri vysokých prúdoch a nízkych impedanciách</a:t>
            </a:r>
            <a:endParaRPr lang="en-US" sz="1250" dirty="0"/>
          </a:p>
          <a:p>
            <a:pPr marL="203200" indent="-203200"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Bežný vo výkonovej elektronike a napájacích zdrojoch</a:t>
            </a:r>
            <a:endParaRPr lang="en-US" sz="1250" dirty="0"/>
          </a:p>
          <a:p>
            <a:pPr marL="203200" indent="-203200"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jednoduchých audio obvodoch sa používa zriedkavejšie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4434840"/>
            <a:ext cx="11064240" cy="1234440"/>
          </a:xfrm>
          <a:prstGeom prst="roundRect">
            <a:avLst>
              <a:gd name="adj" fmla="val 2222"/>
            </a:avLst>
          </a:prstGeom>
          <a:solidFill>
            <a:srgbClr val="26354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68680" y="4572000"/>
            <a:ext cx="10424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pravidlo: v audio a signálových obvodoch siahnite najprv po RC filtri — je lacnejší a jednoduchší. RL filter sa oplatí tam, kde tečie väčší prúd, ktorý by na odpore RC filtra zbytočne strácal výkon.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VYUŽITIE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Kde sa filtre RC a RL reálne využívajú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 filtre a porovnanie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69164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1874520"/>
            <a:ext cx="411480" cy="4114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186080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178308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Výhybky reproduktorov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1261872" y="216712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Dolnopriepustný filter posiela basy do woofera, hornopriepustný výšky do výškového reproduktora — obe zapojenia súčasne.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181344" y="169164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364224" y="1874520"/>
            <a:ext cx="411480" cy="4114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64224" y="186080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894576" y="178308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Odrušovacie filtre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6894576" y="216712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Potláčajú vysokofrekvenčné rušenie na napájacích vodičoch alebo signálových vstupoch.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292608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3108960"/>
            <a:ext cx="411480" cy="4114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1520" y="30952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261872" y="301752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Filtrácia signálu v meraní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1261872" y="340156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Odstránenie šumu alebo neželanej frekvenčnej zložky pred ďalším spracovaním signálu.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181344" y="2926080"/>
            <a:ext cx="5431536" cy="1051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7DFE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64224" y="3108960"/>
            <a:ext cx="411480" cy="4114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364224" y="30952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894576" y="3017520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Nadväzuje na LC obvody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6894576" y="3401568"/>
            <a:ext cx="4535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Kombinácia L a C spolu (bez R) vytvára rezonančný obvod — téma na jednu z budúcich hodín.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50749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cvičenie na túto hodinu: zapojte RC filter na nepájivom poli a signálovým generátorom a osciloskopom zmerajte jeho medzný kmitočet.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502920"/>
            <a:ext cx="82296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02920"/>
            <a:ext cx="0" cy="452628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7777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926287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ZHRNUTIE HODINY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10058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sme dnes prebrali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22960" y="192024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9065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189280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Striedavý signál a filter ako delič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577840" y="187452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Frekvenčne závislá reaktancia (X_C, X_L) mení pomer napäťového deliča — tak vzniká filter.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22960" y="269748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26837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267004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Dolnopriepustný a hornopriepustný RC filter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577840" y="265176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Poloha kondenzátora rozhoduje o type filtra, medzný kmitočet f_c = 1/(2πRC).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22960" y="347472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34610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3447288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Filtre s cievkou, porovnanie a využitie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5577840" y="34290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 filtre sú zrkadlovým obrazom RC filtrov, f_c = R/(2πL).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22960" y="4480560"/>
            <a:ext cx="10515600" cy="914400"/>
          </a:xfrm>
          <a:prstGeom prst="roundRect">
            <a:avLst>
              <a:gd name="adj" fmla="val 3000"/>
            </a:avLst>
          </a:prstGeom>
          <a:solidFill>
            <a:srgbClr val="26354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143000" y="461772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Kľúčový vzorec: f_c = 1/(2πRC) pre RC filter, f_c = R/(2πL) pre RL filter. Pri f_c klesne výstup na ≈ 71 % vstupu.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22960" y="5532120"/>
            <a:ext cx="10515600" cy="914400"/>
          </a:xfrm>
          <a:prstGeom prst="roundRect">
            <a:avLst>
              <a:gd name="adj" fmla="val 3000"/>
            </a:avLst>
          </a:prstGeom>
          <a:solidFill>
            <a:srgbClr val="5B7B93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143000" y="566928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Nabudúce: Lekcia 6 — Polovodiče a diódy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143000" y="601675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Polovodiče typu P a N, PN priechod, dióda a jej voltampérová charakteristika, Zenerova dióda a LED.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RÝCHLY KVÍZ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Overme si, čo už viete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Deväť otázok priamo z dnešnej hodiny — striedavý signál, RC a RL filtre.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Kvíz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určuje, či je RC filter dolnopriepustný, alebo hornopriepustný?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Poloha kondenzátora. Keď je C na výstupe (paralelne k záťaži) a R v sérii, ide o dolnopriepustný filter. Keď je C v sérii a výstup je na R, ide o hornopriepustný filter.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vzorec platí pre medzný kmitočet RC filtra?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f_c = 1 / (2πRC), kde R je v ohmoch, C vo faradoch a f_c v hertzoch.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Približne na koľko percent klesne výstupné napätie filtra presne pri medznom kmitočte f_c?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približne 71 % vstupného napätia (presne 1/√2) — to je konvenčná hranica medzi pásmom priepustnosti a pásmom potlačenia.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 filter má R = 1 kΩ a C = 100 nF. Aký je jeho medzný kmitočet?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f_c = 1 / (2π × 1 000 × 100×10⁻⁹) ≈ 1 590 Hz ≈ 1,6 kHz.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Čím sa líši zapojenie dolnopriepustného RL filtra od dolnopriepustného RC filtra?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RC dolnopriepustnom filtri je R v sérii a výstup je na kondenzátore. V RL dolnopriepustnom filtri je to naopak — L je v sérii a výstup je na rezistore. Je to zrkadlový obraz, pretože sa cievka a kondenzátor správajú pri zmene frekvencie opačne.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vzorec platí pre medzný kmitočet RL filtra a čím sa líši od vzorca pre RC filter?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f_c = R / (2πL) — na rozdiel od RC vzorca je R v čitateli a L v menovateli, pretože rastúca reaktancia cievky pôsobí opačne než klesajúca reaktancia kondenzátora.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sa RL filtre v jednoduchých audio obvodoch používajú menej často než RC filtre?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Cievky sú v porovnaní s kondenzátormi drahšie, väčšie a majú odpor vinutia, ktorý spôsobuje energetické straty. RC filtre sú lacnejšie, menšie a takmer bezstratové, preto sa v signálových a audio obvodoch uprednostňujú.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funguje výhybka reproduktorovej sústavy pomocou pojmov dolnopriepustný a hornopriepustný filter?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Vstupný audio signál sa rozdelí na dve vetvy: dolnopriepustný filter prepustí len nízke frekvencie (basy) do väčšieho reproduktora (woofer), hornopriepustný filter prepustí len vysoké frekvencie (výšky) do menšieho výškového reproduktora — každý reproduktor tak dostane iba tú časť signálu, na ktorú je navrhnutý.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možno filter chápať ako „frekvenčne závislý napäťový delič“?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je v podstate napäťový delič (Lekcia 2), v ktorom je aspoň jeden z prvkov nahradený kondenzátorom alebo cievkou. Keďže reaktancia X_C aj X_L závisí od frekvencie (Lekcia 3 a 4), mení sa s frekvenciou aj pomer Uout/Uin — a práve táto zmena vytvára filtračný účinok.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 · VYSVETLENIE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môže Uout ísť do záporných hodnôt?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5 · Bonus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31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Vstupné napätie kmitá len medzi 0 V a 2 V — nikdy neobráti polaritu. Uout ale meriame na inom uzle obvodu (na rezistore, nie na zdroji), takže platí iný vzťah: podľa II. Kirchhoffovho zákona je Uin = Uc + Uout, teda Uout = Uin − Uc.</a:t>
            </a:r>
            <a:endParaRPr lang="en-US" sz="1350" dirty="0"/>
          </a:p>
        </p:txBody>
      </p:sp>
      <p:pic>
        <p:nvPicPr>
          <p:cNvPr id="7" name="Image 0" descr="/home/claude/lekcia05/assets/wave_hp_mechanis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0" y="2331720"/>
            <a:ext cx="5759037" cy="32918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5715000"/>
            <a:ext cx="10881360" cy="777240"/>
          </a:xfrm>
          <a:prstGeom prst="roundRect">
            <a:avLst>
              <a:gd name="adj" fmla="val 3529"/>
            </a:avLst>
          </a:prstGeom>
          <a:solidFill>
            <a:srgbClr val="EEF2F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68680" y="571500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Napätie na kondenzátore sa nemôže zmeniť skokovo (i = C · dU/dt) — kým sa nestihne dobiť/vybiť, Uc „zaostáva“ za novým Uin, a preto môže byť Uout = Uin − Uc krátko záporné. Presne to isté využívajú reálne väzobné (DC-blokovacie) kondenzátory, napr. na vstupoch audio zosilňovačov.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Aplikovaná elektronika – Lekcia 5</dc:title>
  <dc:subject>PptxGenJS Presentation</dc:subject>
  <dc:creator>SPŠE Zochova</dc:creator>
  <cp:lastModifiedBy>SPŠE Zochova</cp:lastModifiedBy>
  <cp:revision>1</cp:revision>
  <dcterms:created xsi:type="dcterms:W3CDTF">2026-09-13T16:15:32Z</dcterms:created>
  <dcterms:modified xsi:type="dcterms:W3CDTF">2026-09-13T16:15:32Z</dcterms:modified>
</cp:coreProperties>
</file>