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594360"/>
            <a:ext cx="1188720" cy="0"/>
          </a:xfrm>
          <a:prstGeom prst="line">
            <a:avLst/>
          </a:prstGeom>
          <a:noFill/>
          <a:ln w="15875">
            <a:solidFill>
              <a:srgbClr val="2C5C56"/>
            </a:solidFill>
            <a:prstDash val="solid"/>
          </a:ln>
        </p:spPr>
      </p:sp>
      <p:sp>
        <p:nvSpPr>
          <p:cNvPr id="3" name="Shape 1"/>
          <p:cNvSpPr/>
          <p:nvPr/>
        </p:nvSpPr>
        <p:spPr>
          <a:xfrm>
            <a:off x="2011680" y="594360"/>
            <a:ext cx="0" cy="653796"/>
          </a:xfrm>
          <a:prstGeom prst="line">
            <a:avLst/>
          </a:prstGeom>
          <a:noFill/>
          <a:ln w="15875">
            <a:solidFill>
              <a:srgbClr val="2C5C56"/>
            </a:solidFill>
            <a:prstDash val="solid"/>
          </a:ln>
        </p:spPr>
      </p:sp>
      <p:sp>
        <p:nvSpPr>
          <p:cNvPr id="4" name="Shape 2"/>
          <p:cNvSpPr/>
          <p:nvPr/>
        </p:nvSpPr>
        <p:spPr>
          <a:xfrm>
            <a:off x="793699" y="565099"/>
            <a:ext cx="58522" cy="58522"/>
          </a:xfrm>
          <a:prstGeom prst="ellipse">
            <a:avLst/>
          </a:prstGeom>
          <a:solidFill>
            <a:srgbClr val="2C5C56"/>
          </a:solidFill>
          <a:ln/>
        </p:spPr>
      </p:sp>
      <p:sp>
        <p:nvSpPr>
          <p:cNvPr id="5" name="Shape 3"/>
          <p:cNvSpPr/>
          <p:nvPr/>
        </p:nvSpPr>
        <p:spPr>
          <a:xfrm>
            <a:off x="1982419" y="565099"/>
            <a:ext cx="58522" cy="58522"/>
          </a:xfrm>
          <a:prstGeom prst="ellipse">
            <a:avLst/>
          </a:prstGeom>
          <a:solidFill>
            <a:srgbClr val="2C5C56"/>
          </a:solidFill>
          <a:ln/>
        </p:spPr>
      </p:sp>
      <p:sp>
        <p:nvSpPr>
          <p:cNvPr id="6" name="Shape 4"/>
          <p:cNvSpPr/>
          <p:nvPr/>
        </p:nvSpPr>
        <p:spPr>
          <a:xfrm>
            <a:off x="1982419" y="1218895"/>
            <a:ext cx="58522" cy="58522"/>
          </a:xfrm>
          <a:prstGeom prst="ellipse">
            <a:avLst/>
          </a:prstGeom>
          <a:solidFill>
            <a:srgbClr val="2C5C56"/>
          </a:solidFill>
          <a:ln/>
        </p:spPr>
      </p:sp>
      <p:sp>
        <p:nvSpPr>
          <p:cNvPr id="7" name="Shape 5"/>
          <p:cNvSpPr/>
          <p:nvPr/>
        </p:nvSpPr>
        <p:spPr>
          <a:xfrm>
            <a:off x="9418320" y="4457700"/>
            <a:ext cx="1234440" cy="1234440"/>
          </a:xfrm>
          <a:prstGeom prst="arc">
            <a:avLst>
              <a:gd name="adj1" fmla="val 10800000"/>
              <a:gd name="adj2" fmla="val 21600000"/>
            </a:avLst>
          </a:prstGeom>
          <a:noFill/>
          <a:ln w="2400">
            <a:solidFill>
              <a:srgbClr val="3FE0C5">
                <a:alpha val="15000"/>
              </a:srgbClr>
            </a:solidFill>
            <a:prstDash val="solid"/>
          </a:ln>
        </p:spPr>
      </p:sp>
      <p:sp>
        <p:nvSpPr>
          <p:cNvPr id="8" name="Shape 6"/>
          <p:cNvSpPr/>
          <p:nvPr/>
        </p:nvSpPr>
        <p:spPr>
          <a:xfrm>
            <a:off x="10183673" y="4457700"/>
            <a:ext cx="1234440" cy="1234440"/>
          </a:xfrm>
          <a:prstGeom prst="arc">
            <a:avLst>
              <a:gd name="adj1" fmla="val 10800000"/>
              <a:gd name="adj2" fmla="val 21600000"/>
            </a:avLst>
          </a:prstGeom>
          <a:noFill/>
          <a:ln w="2400">
            <a:solidFill>
              <a:srgbClr val="3FE0C5">
                <a:alpha val="15000"/>
              </a:srgbClr>
            </a:solidFill>
            <a:prstDash val="solid"/>
          </a:ln>
        </p:spPr>
      </p:sp>
      <p:sp>
        <p:nvSpPr>
          <p:cNvPr id="9" name="Shape 7"/>
          <p:cNvSpPr/>
          <p:nvPr/>
        </p:nvSpPr>
        <p:spPr>
          <a:xfrm>
            <a:off x="10949026" y="4457700"/>
            <a:ext cx="1234440" cy="1234440"/>
          </a:xfrm>
          <a:prstGeom prst="arc">
            <a:avLst>
              <a:gd name="adj1" fmla="val 10800000"/>
              <a:gd name="adj2" fmla="val 21600000"/>
            </a:avLst>
          </a:prstGeom>
          <a:noFill/>
          <a:ln w="2400">
            <a:solidFill>
              <a:srgbClr val="3FE0C5">
                <a:alpha val="15000"/>
              </a:srgbClr>
            </a:solidFill>
            <a:prstDash val="solid"/>
          </a:ln>
        </p:spPr>
      </p:sp>
      <p:sp>
        <p:nvSpPr>
          <p:cNvPr id="10" name="Shape 8"/>
          <p:cNvSpPr/>
          <p:nvPr/>
        </p:nvSpPr>
        <p:spPr>
          <a:xfrm>
            <a:off x="11714378" y="4457700"/>
            <a:ext cx="1234440" cy="1234440"/>
          </a:xfrm>
          <a:prstGeom prst="arc">
            <a:avLst>
              <a:gd name="adj1" fmla="val 10800000"/>
              <a:gd name="adj2" fmla="val 21600000"/>
            </a:avLst>
          </a:prstGeom>
          <a:noFill/>
          <a:ln w="2400">
            <a:solidFill>
              <a:srgbClr val="3FE0C5">
                <a:alpha val="15000"/>
              </a:srgbClr>
            </a:solidFill>
            <a:prstDash val="solid"/>
          </a:ln>
        </p:spPr>
      </p:sp>
      <p:sp>
        <p:nvSpPr>
          <p:cNvPr id="11" name="Text 9"/>
          <p:cNvSpPr txBox="1"/>
          <p:nvPr/>
        </p:nvSpPr>
        <p:spPr>
          <a:xfrm>
            <a:off x="822960" y="2331720"/>
            <a:ext cx="9144000" cy="365760"/>
          </a:xfrm>
          <a:prstGeom prst="rect">
            <a:avLst/>
          </a:prstGeom>
          <a:noFill/>
          <a:ln/>
        </p:spPr>
        <p:txBody>
          <a:bodyPr wrap="square" lIns="0" tIns="0" rIns="0" bIns="0" rtlCol="0" anchor="ctr"/>
          <a:lstStyle/>
          <a:p>
            <a:pPr indent="0" marL="0">
              <a:buNone/>
            </a:pPr>
            <a:r>
              <a:rPr lang="en-US" sz="1300" spc="200" kern="0" dirty="0">
                <a:solidFill>
                  <a:srgbClr val="0E7A6C"/>
                </a:solidFill>
                <a:latin typeface="Consolas" pitchFamily="34" charset="0"/>
                <a:ea typeface="Consolas" pitchFamily="34" charset="-122"/>
                <a:cs typeface="Consolas" pitchFamily="34" charset="-120"/>
              </a:rPr>
              <a:t>APLIKOVANÁ ELEKTRONIKA · 3. ROČNÍK</a:t>
            </a:r>
            <a:endParaRPr lang="en-US" sz="1300" dirty="0"/>
          </a:p>
        </p:txBody>
      </p:sp>
      <p:sp>
        <p:nvSpPr>
          <p:cNvPr id="12" name="Text 10"/>
          <p:cNvSpPr txBox="1"/>
          <p:nvPr/>
        </p:nvSpPr>
        <p:spPr>
          <a:xfrm>
            <a:off x="822960" y="2697480"/>
            <a:ext cx="9144000" cy="822960"/>
          </a:xfrm>
          <a:prstGeom prst="rect">
            <a:avLst/>
          </a:prstGeom>
          <a:noFill/>
          <a:ln/>
        </p:spPr>
        <p:txBody>
          <a:bodyPr wrap="square" lIns="0" tIns="0" rIns="0" bIns="0" rtlCol="0" anchor="ctr"/>
          <a:lstStyle/>
          <a:p>
            <a:pPr indent="0" marL="0">
              <a:buNone/>
            </a:pPr>
            <a:r>
              <a:rPr lang="en-US" sz="4400" b="1" dirty="0">
                <a:solidFill>
                  <a:srgbClr val="263543"/>
                </a:solidFill>
                <a:latin typeface="Cambria" pitchFamily="34" charset="0"/>
                <a:ea typeface="Cambria" pitchFamily="34" charset="-122"/>
                <a:cs typeface="Cambria" pitchFamily="34" charset="-120"/>
              </a:rPr>
              <a:t>Lekcia 4</a:t>
            </a:r>
            <a:endParaRPr lang="en-US" sz="4400" dirty="0"/>
          </a:p>
        </p:txBody>
      </p:sp>
      <p:sp>
        <p:nvSpPr>
          <p:cNvPr id="13" name="Text 11"/>
          <p:cNvSpPr txBox="1"/>
          <p:nvPr/>
        </p:nvSpPr>
        <p:spPr>
          <a:xfrm>
            <a:off x="822960" y="3520440"/>
            <a:ext cx="9326880" cy="822960"/>
          </a:xfrm>
          <a:prstGeom prst="rect">
            <a:avLst/>
          </a:prstGeom>
          <a:noFill/>
          <a:ln/>
        </p:spPr>
        <p:txBody>
          <a:bodyPr wrap="square" lIns="0" tIns="0" rIns="0" bIns="0" rtlCol="0" anchor="ctr"/>
          <a:lstStyle/>
          <a:p>
            <a:pPr indent="0" marL="0">
              <a:buNone/>
            </a:pPr>
            <a:r>
              <a:rPr lang="en-US" sz="2200" dirty="0">
                <a:solidFill>
                  <a:srgbClr val="5B7B93"/>
                </a:solidFill>
                <a:latin typeface="Cambria" pitchFamily="34" charset="0"/>
                <a:ea typeface="Cambria" pitchFamily="34" charset="-122"/>
                <a:cs typeface="Cambria" pitchFamily="34" charset="-120"/>
              </a:rPr>
              <a:t>Cievky a indukčnosť — princíp, RL obvod a striedavý prúd</a:t>
            </a:r>
            <a:endParaRPr lang="en-US" sz="2200" dirty="0"/>
          </a:p>
        </p:txBody>
      </p:sp>
      <p:sp>
        <p:nvSpPr>
          <p:cNvPr id="14" name="Text 12"/>
          <p:cNvSpPr txBox="1"/>
          <p:nvPr/>
        </p:nvSpPr>
        <p:spPr>
          <a:xfrm>
            <a:off x="822960" y="5806440"/>
            <a:ext cx="8229600" cy="640080"/>
          </a:xfrm>
          <a:prstGeom prst="rect">
            <a:avLst/>
          </a:prstGeom>
          <a:noFill/>
          <a:ln/>
        </p:spPr>
        <p:txBody>
          <a:bodyPr wrap="square" lIns="0" tIns="0" rIns="0" bIns="0" rtlCol="0" anchor="ctr"/>
          <a:lstStyle/>
          <a:p>
            <a:pPr indent="0" marL="0">
              <a:buNone/>
            </a:pPr>
            <a:r>
              <a:rPr lang="en-US" sz="1200" dirty="0">
                <a:solidFill>
                  <a:srgbClr val="5B6B78"/>
                </a:solidFill>
                <a:latin typeface="Calibri" pitchFamily="34" charset="0"/>
                <a:ea typeface="Calibri" pitchFamily="34" charset="-122"/>
                <a:cs typeface="Calibri" pitchFamily="34" charset="-120"/>
              </a:rPr>
              <a:t>Stredná priemyselná škola elektrotechnická, Zochova 9, Bratislava</a:t>
            </a:r>
            <a:endParaRPr lang="en-US" sz="1200" dirty="0"/>
          </a:p>
          <a:p>
            <a:pPr indent="0" marL="0">
              <a:buNone/>
            </a:pPr>
            <a:r>
              <a:rPr lang="en-US" sz="1200" dirty="0">
                <a:solidFill>
                  <a:srgbClr val="5B6B78"/>
                </a:solidFill>
                <a:latin typeface="Calibri" pitchFamily="34" charset="0"/>
                <a:ea typeface="Calibri" pitchFamily="34" charset="-122"/>
                <a:cs typeface="Calibri" pitchFamily="34" charset="-120"/>
              </a:rPr>
              <a:t>Školský rok 2026/2027 · 45-minútová hodina</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1417320"/>
            <a:ext cx="960120" cy="0"/>
          </a:xfrm>
          <a:prstGeom prst="line">
            <a:avLst/>
          </a:prstGeom>
          <a:noFill/>
          <a:ln w="15875">
            <a:solidFill>
              <a:srgbClr val="2C5C56"/>
            </a:solidFill>
            <a:prstDash val="solid"/>
          </a:ln>
        </p:spPr>
      </p:sp>
      <p:sp>
        <p:nvSpPr>
          <p:cNvPr id="3" name="Shape 1"/>
          <p:cNvSpPr/>
          <p:nvPr/>
        </p:nvSpPr>
        <p:spPr>
          <a:xfrm>
            <a:off x="1783080" y="1417320"/>
            <a:ext cx="0" cy="528066"/>
          </a:xfrm>
          <a:prstGeom prst="line">
            <a:avLst/>
          </a:prstGeom>
          <a:noFill/>
          <a:ln w="15875">
            <a:solidFill>
              <a:srgbClr val="2C5C56"/>
            </a:solidFill>
            <a:prstDash val="solid"/>
          </a:ln>
        </p:spPr>
      </p:sp>
      <p:sp>
        <p:nvSpPr>
          <p:cNvPr id="4" name="Shape 2"/>
          <p:cNvSpPr/>
          <p:nvPr/>
        </p:nvSpPr>
        <p:spPr>
          <a:xfrm>
            <a:off x="793699" y="1388059"/>
            <a:ext cx="58522" cy="58522"/>
          </a:xfrm>
          <a:prstGeom prst="ellipse">
            <a:avLst/>
          </a:prstGeom>
          <a:solidFill>
            <a:srgbClr val="2C5C56"/>
          </a:solidFill>
          <a:ln/>
        </p:spPr>
      </p:sp>
      <p:sp>
        <p:nvSpPr>
          <p:cNvPr id="5" name="Shape 3"/>
          <p:cNvSpPr/>
          <p:nvPr/>
        </p:nvSpPr>
        <p:spPr>
          <a:xfrm>
            <a:off x="1753819" y="1388059"/>
            <a:ext cx="58522" cy="58522"/>
          </a:xfrm>
          <a:prstGeom prst="ellipse">
            <a:avLst/>
          </a:prstGeom>
          <a:solidFill>
            <a:srgbClr val="2C5C56"/>
          </a:solidFill>
          <a:ln/>
        </p:spPr>
      </p:sp>
      <p:sp>
        <p:nvSpPr>
          <p:cNvPr id="6" name="Shape 4"/>
          <p:cNvSpPr/>
          <p:nvPr/>
        </p:nvSpPr>
        <p:spPr>
          <a:xfrm>
            <a:off x="1753819" y="1916125"/>
            <a:ext cx="58522" cy="58522"/>
          </a:xfrm>
          <a:prstGeom prst="ellipse">
            <a:avLst/>
          </a:prstGeom>
          <a:solidFill>
            <a:srgbClr val="2C5C56"/>
          </a:solidFill>
          <a:ln/>
        </p:spPr>
      </p:sp>
      <p:sp>
        <p:nvSpPr>
          <p:cNvPr id="7" name="Shape 5"/>
          <p:cNvSpPr/>
          <p:nvPr/>
        </p:nvSpPr>
        <p:spPr>
          <a:xfrm>
            <a:off x="9692640"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8" name="Shape 6"/>
          <p:cNvSpPr/>
          <p:nvPr/>
        </p:nvSpPr>
        <p:spPr>
          <a:xfrm>
            <a:off x="10344607"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9" name="Shape 7"/>
          <p:cNvSpPr/>
          <p:nvPr/>
        </p:nvSpPr>
        <p:spPr>
          <a:xfrm>
            <a:off x="10996574"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10" name="Shape 8"/>
          <p:cNvSpPr/>
          <p:nvPr/>
        </p:nvSpPr>
        <p:spPr>
          <a:xfrm>
            <a:off x="11648542"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11" name="Text 9"/>
          <p:cNvSpPr txBox="1"/>
          <p:nvPr/>
        </p:nvSpPr>
        <p:spPr>
          <a:xfrm>
            <a:off x="822960" y="2514600"/>
            <a:ext cx="8229600" cy="365760"/>
          </a:xfrm>
          <a:prstGeom prst="rect">
            <a:avLst/>
          </a:prstGeom>
          <a:noFill/>
          <a:ln/>
        </p:spPr>
        <p:txBody>
          <a:bodyPr wrap="square" lIns="0" tIns="0" rIns="0" bIns="0" rtlCol="0" anchor="ctr"/>
          <a:lstStyle/>
          <a:p>
            <a:pPr indent="0" marL="0">
              <a:buNone/>
            </a:pPr>
            <a:r>
              <a:rPr lang="en-US" sz="1400" spc="200" kern="0" dirty="0">
                <a:solidFill>
                  <a:srgbClr val="0E7A6C"/>
                </a:solidFill>
                <a:latin typeface="Consolas" pitchFamily="34" charset="0"/>
                <a:ea typeface="Consolas" pitchFamily="34" charset="-122"/>
                <a:cs typeface="Consolas" pitchFamily="34" charset="-120"/>
              </a:rPr>
              <a:t>OPAKOVANIE</a:t>
            </a:r>
            <a:endParaRPr lang="en-US" sz="1400" dirty="0"/>
          </a:p>
        </p:txBody>
      </p:sp>
      <p:sp>
        <p:nvSpPr>
          <p:cNvPr id="12" name="Text 10"/>
          <p:cNvSpPr txBox="1"/>
          <p:nvPr/>
        </p:nvSpPr>
        <p:spPr>
          <a:xfrm>
            <a:off x="822960" y="2880360"/>
            <a:ext cx="8961120" cy="1005840"/>
          </a:xfrm>
          <a:prstGeom prst="rect">
            <a:avLst/>
          </a:prstGeom>
          <a:noFill/>
          <a:ln/>
        </p:spPr>
        <p:txBody>
          <a:bodyPr wrap="square" lIns="0" tIns="0" rIns="0" bIns="0" rtlCol="0" anchor="ctr"/>
          <a:lstStyle/>
          <a:p>
            <a:pPr indent="0" marL="0">
              <a:buNone/>
            </a:pPr>
            <a:r>
              <a:rPr lang="en-US" sz="3800" b="1" dirty="0">
                <a:solidFill>
                  <a:srgbClr val="263543"/>
                </a:solidFill>
                <a:latin typeface="Cambria" pitchFamily="34" charset="0"/>
                <a:ea typeface="Cambria" pitchFamily="34" charset="-122"/>
                <a:cs typeface="Cambria" pitchFamily="34" charset="-120"/>
              </a:rPr>
              <a:t>Predtým, než začneme...</a:t>
            </a:r>
            <a:endParaRPr lang="en-US" sz="3800" dirty="0"/>
          </a:p>
        </p:txBody>
      </p:sp>
      <p:sp>
        <p:nvSpPr>
          <p:cNvPr id="13" name="Text 11"/>
          <p:cNvSpPr txBox="1"/>
          <p:nvPr/>
        </p:nvSpPr>
        <p:spPr>
          <a:xfrm>
            <a:off x="822960" y="3977640"/>
            <a:ext cx="8778240" cy="594360"/>
          </a:xfrm>
          <a:prstGeom prst="rect">
            <a:avLst/>
          </a:prstGeom>
          <a:noFill/>
          <a:ln/>
        </p:spPr>
        <p:txBody>
          <a:bodyPr wrap="square" lIns="0" tIns="0" rIns="0" bIns="0" rtlCol="0" anchor="ctr"/>
          <a:lstStyle/>
          <a:p>
            <a:pPr indent="0" marL="0">
              <a:buNone/>
            </a:pPr>
            <a:r>
              <a:rPr lang="en-US" sz="1600" dirty="0">
                <a:solidFill>
                  <a:srgbClr val="5B6B78"/>
                </a:solidFill>
                <a:latin typeface="Calibri" pitchFamily="34" charset="0"/>
                <a:ea typeface="Calibri" pitchFamily="34" charset="-122"/>
                <a:cs typeface="Calibri" pitchFamily="34" charset="-120"/>
              </a:rPr>
              <a:t>Tri otázky z Lekcie 3, skôr než sa pustíme do cievok.</a:t>
            </a:r>
            <a:endParaRPr lang="en-US" sz="1600" dirty="0"/>
          </a:p>
        </p:txBody>
      </p:sp>
      <p:sp>
        <p:nvSpPr>
          <p:cNvPr id="14" name="Text 12"/>
          <p:cNvSpPr txBox="1"/>
          <p:nvPr/>
        </p:nvSpPr>
        <p:spPr>
          <a:xfrm>
            <a:off x="822960" y="4617720"/>
            <a:ext cx="8778240" cy="365760"/>
          </a:xfrm>
          <a:prstGeom prst="rect">
            <a:avLst/>
          </a:prstGeom>
          <a:noFill/>
          <a:ln/>
        </p:spPr>
        <p:txBody>
          <a:bodyPr wrap="square" lIns="0" tIns="0" rIns="0" bIns="0" rtlCol="0" anchor="ctr"/>
          <a:lstStyle/>
          <a:p>
            <a:pPr indent="0" marL="0">
              <a:buNone/>
            </a:pPr>
            <a:r>
              <a:rPr lang="en-US" sz="1250" dirty="0">
                <a:solidFill>
                  <a:srgbClr val="5B7B93"/>
                </a:solidFill>
                <a:latin typeface="Consolas" pitchFamily="34" charset="0"/>
                <a:ea typeface="Consolas" pitchFamily="34" charset="-122"/>
                <a:cs typeface="Consolas" pitchFamily="34" charset="-120"/>
              </a:rPr>
              <a:t>Otázka sa zobrazí hneď — odpoveď odhalíte kliknutím.</a:t>
            </a:r>
            <a:endParaRPr lang="en-US" sz="1250" dirty="0"/>
          </a:p>
        </p:txBody>
      </p:sp>
      <p:sp>
        <p:nvSpPr>
          <p:cNvPr id="15" name="Text 13"/>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Opakovanie</a:t>
            </a:r>
            <a:endParaRPr lang="en-US" sz="900" dirty="0"/>
          </a:p>
        </p:txBody>
      </p:sp>
      <p:sp>
        <p:nvSpPr>
          <p:cNvPr id="16" name="Text 14"/>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OPAKOVANIE · ĽAHŠIA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01 / 03</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1</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Aký je vzťah medzi nábojom Q, kapacitou C a napätím U na kondenzátore?</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Q = C × U — náboj uložený na kondenzátore je priamo úmerný jeho kapacite a napätiu, ktoré je naň pripojené.</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Opakovanie</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3</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OPAKOVANIE · STREDNÁ NÁROČNOSŤ</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02 / 03</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2</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Dva kondenzátory, 100 nF a 220 nF, sú zapojené sériovo. Bude výsledná kapacita väčšia, alebo menšia než 100 nF?</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Menšia — pri sériovom radení kondenzátorov platí 1/C = 1/C1 + 1/C2, výsledok je vždy menší než najmenšia z hodnôt v kombinácii (presný opak radenia rezistorov).</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Opakovanie</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4</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OPAKOVANIE · NÁROČNEJŠIA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03 / 03</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3</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RC obvod má R = 4,7 kΩ a C = 220 µF. Aká je jeho časová konštanta τ?</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τ = R × C = 4 700 × 0,00022 ≈ 1,03 s. Po piatich τ (≈ 5,2 s) je kondenzátor prakticky úplne nabitý.</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Opakovanie</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5</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PROGRAM HODINY</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Plán dnešnej hodiny (45 minút)</a:t>
            </a:r>
            <a:endParaRPr lang="en-US" sz="2700" dirty="0"/>
          </a:p>
        </p:txBody>
      </p:sp>
      <p:sp>
        <p:nvSpPr>
          <p:cNvPr id="4" name="Text 2"/>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Úvod</a:t>
            </a:r>
            <a:endParaRPr lang="en-US" sz="900" dirty="0"/>
          </a:p>
        </p:txBody>
      </p:sp>
      <p:sp>
        <p:nvSpPr>
          <p:cNvPr id="5" name="Text 3"/>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6</a:t>
            </a:r>
            <a:endParaRPr lang="en-US" sz="900" dirty="0"/>
          </a:p>
        </p:txBody>
      </p:sp>
      <p:sp>
        <p:nvSpPr>
          <p:cNvPr id="6" name="Shape 4"/>
          <p:cNvSpPr/>
          <p:nvPr/>
        </p:nvSpPr>
        <p:spPr>
          <a:xfrm>
            <a:off x="548640" y="1874520"/>
            <a:ext cx="11064240" cy="1298448"/>
          </a:xfrm>
          <a:prstGeom prst="roundRect">
            <a:avLst>
              <a:gd name="adj" fmla="val 2113"/>
            </a:avLst>
          </a:prstGeom>
          <a:solidFill>
            <a:srgbClr val="EEF2F5"/>
          </a:solidFill>
          <a:ln/>
          <a:effectLst>
            <a:outerShdw sx="100000" sy="100000" kx="0" ky="0" algn="bl" rotWithShape="0" blurRad="88900" dist="25400" dir="5400000">
              <a:srgbClr val="1B242E">
                <a:alpha val="22000"/>
              </a:srgbClr>
            </a:outerShdw>
          </a:effectLst>
        </p:spPr>
      </p:sp>
      <p:sp>
        <p:nvSpPr>
          <p:cNvPr id="7" name="Shape 5"/>
          <p:cNvSpPr/>
          <p:nvPr/>
        </p:nvSpPr>
        <p:spPr>
          <a:xfrm>
            <a:off x="868680" y="2203704"/>
            <a:ext cx="640080" cy="640080"/>
          </a:xfrm>
          <a:prstGeom prst="ellipse">
            <a:avLst/>
          </a:prstGeom>
          <a:solidFill>
            <a:srgbClr val="263543"/>
          </a:solidFill>
          <a:ln w="19050">
            <a:solidFill>
              <a:srgbClr val="3FE0C5"/>
            </a:solidFill>
            <a:prstDash val="solid"/>
          </a:ln>
        </p:spPr>
      </p:sp>
      <p:sp>
        <p:nvSpPr>
          <p:cNvPr id="8" name="Text 6"/>
          <p:cNvSpPr txBox="1"/>
          <p:nvPr/>
        </p:nvSpPr>
        <p:spPr>
          <a:xfrm>
            <a:off x="868680" y="2189988"/>
            <a:ext cx="640080" cy="64008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A</a:t>
            </a:r>
            <a:endParaRPr lang="en-US" sz="1800" dirty="0"/>
          </a:p>
        </p:txBody>
      </p:sp>
      <p:sp>
        <p:nvSpPr>
          <p:cNvPr id="9" name="Text 7"/>
          <p:cNvSpPr txBox="1"/>
          <p:nvPr/>
        </p:nvSpPr>
        <p:spPr>
          <a:xfrm>
            <a:off x="1783080" y="2020824"/>
            <a:ext cx="6583680" cy="411480"/>
          </a:xfrm>
          <a:prstGeom prst="rect">
            <a:avLst/>
          </a:prstGeom>
          <a:noFill/>
          <a:ln/>
        </p:spPr>
        <p:txBody>
          <a:bodyPr wrap="square" lIns="0" tIns="0" rIns="0" bIns="0" rtlCol="0" anchor="ctr"/>
          <a:lstStyle/>
          <a:p>
            <a:pPr indent="0" marL="0">
              <a:buNone/>
            </a:pPr>
            <a:r>
              <a:rPr lang="en-US" sz="1800" b="1" dirty="0">
                <a:solidFill>
                  <a:srgbClr val="263543"/>
                </a:solidFill>
                <a:latin typeface="Cambria" pitchFamily="34" charset="0"/>
                <a:ea typeface="Cambria" pitchFamily="34" charset="-122"/>
                <a:cs typeface="Cambria" pitchFamily="34" charset="-120"/>
              </a:rPr>
              <a:t>Princíp cievky a vlastná indukčnosť</a:t>
            </a:r>
            <a:endParaRPr lang="en-US" sz="1800" dirty="0"/>
          </a:p>
        </p:txBody>
      </p:sp>
      <p:sp>
        <p:nvSpPr>
          <p:cNvPr id="10" name="Text 8"/>
          <p:cNvSpPr txBox="1"/>
          <p:nvPr/>
        </p:nvSpPr>
        <p:spPr>
          <a:xfrm>
            <a:off x="1783080" y="2441448"/>
            <a:ext cx="7680960" cy="594360"/>
          </a:xfrm>
          <a:prstGeom prst="rect">
            <a:avLst/>
          </a:prstGeom>
          <a:noFill/>
          <a:ln/>
        </p:spPr>
        <p:txBody>
          <a:bodyPr wrap="square" lIns="0" tIns="0" rIns="0" bIns="0" rtlCol="0" anchor="ctr"/>
          <a:lstStyle/>
          <a:p>
            <a:pPr indent="0" marL="0">
              <a:buNone/>
            </a:pPr>
            <a:r>
              <a:rPr lang="en-US" sz="1250" dirty="0">
                <a:solidFill>
                  <a:srgbClr val="5B6B78"/>
                </a:solidFill>
                <a:latin typeface="Calibri" pitchFamily="34" charset="0"/>
                <a:ea typeface="Calibri" pitchFamily="34" charset="-122"/>
                <a:cs typeface="Calibri" pitchFamily="34" charset="-120"/>
              </a:rPr>
              <a:t>Ako cievka ukladá energiu v magnetickom poli a čo ovplyvňuje jej indukčnosť.</a:t>
            </a:r>
            <a:endParaRPr lang="en-US" sz="1250" dirty="0"/>
          </a:p>
        </p:txBody>
      </p:sp>
      <p:sp>
        <p:nvSpPr>
          <p:cNvPr id="11" name="Text 9"/>
          <p:cNvSpPr txBox="1"/>
          <p:nvPr/>
        </p:nvSpPr>
        <p:spPr>
          <a:xfrm>
            <a:off x="9646920" y="2020824"/>
            <a:ext cx="1737360" cy="365760"/>
          </a:xfrm>
          <a:prstGeom prst="rect">
            <a:avLst/>
          </a:prstGeom>
          <a:noFill/>
          <a:ln/>
        </p:spPr>
        <p:txBody>
          <a:bodyPr wrap="square" lIns="0" tIns="0" rIns="0" bIns="0" rtlCol="0" anchor="ctr"/>
          <a:lstStyle/>
          <a:p>
            <a:pPr algn="r" indent="0" marL="0">
              <a:buNone/>
            </a:pPr>
            <a:r>
              <a:rPr lang="en-US" sz="1300" b="1" dirty="0">
                <a:solidFill>
                  <a:srgbClr val="5B7B93"/>
                </a:solidFill>
                <a:latin typeface="Consolas" pitchFamily="34" charset="0"/>
                <a:ea typeface="Consolas" pitchFamily="34" charset="-122"/>
                <a:cs typeface="Consolas" pitchFamily="34" charset="-120"/>
              </a:rPr>
              <a:t>≈ 12 min</a:t>
            </a:r>
            <a:endParaRPr lang="en-US" sz="1300" dirty="0"/>
          </a:p>
        </p:txBody>
      </p:sp>
      <p:sp>
        <p:nvSpPr>
          <p:cNvPr id="12" name="Shape 10"/>
          <p:cNvSpPr/>
          <p:nvPr/>
        </p:nvSpPr>
        <p:spPr>
          <a:xfrm>
            <a:off x="548640" y="3374136"/>
            <a:ext cx="11064240" cy="1298448"/>
          </a:xfrm>
          <a:prstGeom prst="roundRect">
            <a:avLst>
              <a:gd name="adj" fmla="val 2113"/>
            </a:avLst>
          </a:prstGeom>
          <a:solidFill>
            <a:srgbClr val="EEF2F5"/>
          </a:solidFill>
          <a:ln/>
          <a:effectLst>
            <a:outerShdw sx="100000" sy="100000" kx="0" ky="0" algn="bl" rotWithShape="0" blurRad="88900" dist="25400" dir="5400000">
              <a:srgbClr val="1B242E">
                <a:alpha val="22000"/>
              </a:srgbClr>
            </a:outerShdw>
          </a:effectLst>
        </p:spPr>
      </p:sp>
      <p:sp>
        <p:nvSpPr>
          <p:cNvPr id="13" name="Shape 11"/>
          <p:cNvSpPr/>
          <p:nvPr/>
        </p:nvSpPr>
        <p:spPr>
          <a:xfrm>
            <a:off x="868680" y="3703320"/>
            <a:ext cx="640080" cy="640080"/>
          </a:xfrm>
          <a:prstGeom prst="ellipse">
            <a:avLst/>
          </a:prstGeom>
          <a:solidFill>
            <a:srgbClr val="263543"/>
          </a:solidFill>
          <a:ln w="19050">
            <a:solidFill>
              <a:srgbClr val="3FE0C5"/>
            </a:solidFill>
            <a:prstDash val="solid"/>
          </a:ln>
        </p:spPr>
      </p:sp>
      <p:sp>
        <p:nvSpPr>
          <p:cNvPr id="14" name="Text 12"/>
          <p:cNvSpPr txBox="1"/>
          <p:nvPr/>
        </p:nvSpPr>
        <p:spPr>
          <a:xfrm>
            <a:off x="868680" y="3689604"/>
            <a:ext cx="640080" cy="64008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B</a:t>
            </a:r>
            <a:endParaRPr lang="en-US" sz="1800" dirty="0"/>
          </a:p>
        </p:txBody>
      </p:sp>
      <p:sp>
        <p:nvSpPr>
          <p:cNvPr id="15" name="Text 13"/>
          <p:cNvSpPr txBox="1"/>
          <p:nvPr/>
        </p:nvSpPr>
        <p:spPr>
          <a:xfrm>
            <a:off x="1783080" y="3520440"/>
            <a:ext cx="6583680" cy="411480"/>
          </a:xfrm>
          <a:prstGeom prst="rect">
            <a:avLst/>
          </a:prstGeom>
          <a:noFill/>
          <a:ln/>
        </p:spPr>
        <p:txBody>
          <a:bodyPr wrap="square" lIns="0" tIns="0" rIns="0" bIns="0" rtlCol="0" anchor="ctr"/>
          <a:lstStyle/>
          <a:p>
            <a:pPr indent="0" marL="0">
              <a:buNone/>
            </a:pPr>
            <a:r>
              <a:rPr lang="en-US" sz="1800" b="1" dirty="0">
                <a:solidFill>
                  <a:srgbClr val="263543"/>
                </a:solidFill>
                <a:latin typeface="Cambria" pitchFamily="34" charset="0"/>
                <a:ea typeface="Cambria" pitchFamily="34" charset="-122"/>
                <a:cs typeface="Cambria" pitchFamily="34" charset="-120"/>
              </a:rPr>
              <a:t>Cievka v jednosmernom a striedavom obvode</a:t>
            </a:r>
            <a:endParaRPr lang="en-US" sz="1800" dirty="0"/>
          </a:p>
        </p:txBody>
      </p:sp>
      <p:sp>
        <p:nvSpPr>
          <p:cNvPr id="16" name="Text 14"/>
          <p:cNvSpPr txBox="1"/>
          <p:nvPr/>
        </p:nvSpPr>
        <p:spPr>
          <a:xfrm>
            <a:off x="1783080" y="3941064"/>
            <a:ext cx="7680960" cy="594360"/>
          </a:xfrm>
          <a:prstGeom prst="rect">
            <a:avLst/>
          </a:prstGeom>
          <a:noFill/>
          <a:ln/>
        </p:spPr>
        <p:txBody>
          <a:bodyPr wrap="square" lIns="0" tIns="0" rIns="0" bIns="0" rtlCol="0" anchor="ctr"/>
          <a:lstStyle/>
          <a:p>
            <a:pPr indent="0" marL="0">
              <a:buNone/>
            </a:pPr>
            <a:r>
              <a:rPr lang="en-US" sz="1250" dirty="0">
                <a:solidFill>
                  <a:srgbClr val="5B6B78"/>
                </a:solidFill>
                <a:latin typeface="Calibri" pitchFamily="34" charset="0"/>
                <a:ea typeface="Calibri" pitchFamily="34" charset="-122"/>
                <a:cs typeface="Calibri" pitchFamily="34" charset="-120"/>
              </a:rPr>
              <a:t>RL časová konštanta pri zapnutí prúdu a induktívna reaktancia pri striedavom prúde.</a:t>
            </a:r>
            <a:endParaRPr lang="en-US" sz="1250" dirty="0"/>
          </a:p>
        </p:txBody>
      </p:sp>
      <p:sp>
        <p:nvSpPr>
          <p:cNvPr id="17" name="Text 15"/>
          <p:cNvSpPr txBox="1"/>
          <p:nvPr/>
        </p:nvSpPr>
        <p:spPr>
          <a:xfrm>
            <a:off x="9646920" y="3520440"/>
            <a:ext cx="1737360" cy="365760"/>
          </a:xfrm>
          <a:prstGeom prst="rect">
            <a:avLst/>
          </a:prstGeom>
          <a:noFill/>
          <a:ln/>
        </p:spPr>
        <p:txBody>
          <a:bodyPr wrap="square" lIns="0" tIns="0" rIns="0" bIns="0" rtlCol="0" anchor="ctr"/>
          <a:lstStyle/>
          <a:p>
            <a:pPr algn="r" indent="0" marL="0">
              <a:buNone/>
            </a:pPr>
            <a:r>
              <a:rPr lang="en-US" sz="1300" b="1" dirty="0">
                <a:solidFill>
                  <a:srgbClr val="5B7B93"/>
                </a:solidFill>
                <a:latin typeface="Consolas" pitchFamily="34" charset="0"/>
                <a:ea typeface="Consolas" pitchFamily="34" charset="-122"/>
                <a:cs typeface="Consolas" pitchFamily="34" charset="-120"/>
              </a:rPr>
              <a:t>≈ 18 min</a:t>
            </a:r>
            <a:endParaRPr lang="en-US" sz="1300" dirty="0"/>
          </a:p>
        </p:txBody>
      </p:sp>
      <p:sp>
        <p:nvSpPr>
          <p:cNvPr id="18" name="Shape 16"/>
          <p:cNvSpPr/>
          <p:nvPr/>
        </p:nvSpPr>
        <p:spPr>
          <a:xfrm>
            <a:off x="548640" y="4873752"/>
            <a:ext cx="11064240" cy="1298448"/>
          </a:xfrm>
          <a:prstGeom prst="roundRect">
            <a:avLst>
              <a:gd name="adj" fmla="val 2113"/>
            </a:avLst>
          </a:prstGeom>
          <a:solidFill>
            <a:srgbClr val="EEF2F5"/>
          </a:solidFill>
          <a:ln/>
          <a:effectLst>
            <a:outerShdw sx="100000" sy="100000" kx="0" ky="0" algn="bl" rotWithShape="0" blurRad="88900" dist="25400" dir="5400000">
              <a:srgbClr val="1B242E">
                <a:alpha val="22000"/>
              </a:srgbClr>
            </a:outerShdw>
          </a:effectLst>
        </p:spPr>
      </p:sp>
      <p:sp>
        <p:nvSpPr>
          <p:cNvPr id="19" name="Shape 17"/>
          <p:cNvSpPr/>
          <p:nvPr/>
        </p:nvSpPr>
        <p:spPr>
          <a:xfrm>
            <a:off x="868680" y="5202936"/>
            <a:ext cx="640080" cy="640080"/>
          </a:xfrm>
          <a:prstGeom prst="ellipse">
            <a:avLst/>
          </a:prstGeom>
          <a:solidFill>
            <a:srgbClr val="263543"/>
          </a:solidFill>
          <a:ln w="19050">
            <a:solidFill>
              <a:srgbClr val="3FE0C5"/>
            </a:solidFill>
            <a:prstDash val="solid"/>
          </a:ln>
        </p:spPr>
      </p:sp>
      <p:sp>
        <p:nvSpPr>
          <p:cNvPr id="20" name="Text 18"/>
          <p:cNvSpPr txBox="1"/>
          <p:nvPr/>
        </p:nvSpPr>
        <p:spPr>
          <a:xfrm>
            <a:off x="868680" y="5189220"/>
            <a:ext cx="640080" cy="64008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C</a:t>
            </a:r>
            <a:endParaRPr lang="en-US" sz="1800" dirty="0"/>
          </a:p>
        </p:txBody>
      </p:sp>
      <p:sp>
        <p:nvSpPr>
          <p:cNvPr id="21" name="Text 19"/>
          <p:cNvSpPr txBox="1"/>
          <p:nvPr/>
        </p:nvSpPr>
        <p:spPr>
          <a:xfrm>
            <a:off x="1783080" y="5020056"/>
            <a:ext cx="6583680" cy="411480"/>
          </a:xfrm>
          <a:prstGeom prst="rect">
            <a:avLst/>
          </a:prstGeom>
          <a:noFill/>
          <a:ln/>
        </p:spPr>
        <p:txBody>
          <a:bodyPr wrap="square" lIns="0" tIns="0" rIns="0" bIns="0" rtlCol="0" anchor="ctr"/>
          <a:lstStyle/>
          <a:p>
            <a:pPr indent="0" marL="0">
              <a:buNone/>
            </a:pPr>
            <a:r>
              <a:rPr lang="en-US" sz="1800" b="1" dirty="0">
                <a:solidFill>
                  <a:srgbClr val="263543"/>
                </a:solidFill>
                <a:latin typeface="Cambria" pitchFamily="34" charset="0"/>
                <a:ea typeface="Cambria" pitchFamily="34" charset="-122"/>
                <a:cs typeface="Cambria" pitchFamily="34" charset="-120"/>
              </a:rPr>
              <a:t>Radenie, porovnanie s kondenzátorom a využitie</a:t>
            </a:r>
            <a:endParaRPr lang="en-US" sz="1800" dirty="0"/>
          </a:p>
        </p:txBody>
      </p:sp>
      <p:sp>
        <p:nvSpPr>
          <p:cNvPr id="22" name="Text 20"/>
          <p:cNvSpPr txBox="1"/>
          <p:nvPr/>
        </p:nvSpPr>
        <p:spPr>
          <a:xfrm>
            <a:off x="1783080" y="5440680"/>
            <a:ext cx="7680960" cy="594360"/>
          </a:xfrm>
          <a:prstGeom prst="rect">
            <a:avLst/>
          </a:prstGeom>
          <a:noFill/>
          <a:ln/>
        </p:spPr>
        <p:txBody>
          <a:bodyPr wrap="square" lIns="0" tIns="0" rIns="0" bIns="0" rtlCol="0" anchor="ctr"/>
          <a:lstStyle/>
          <a:p>
            <a:pPr indent="0" marL="0">
              <a:buNone/>
            </a:pPr>
            <a:r>
              <a:rPr lang="en-US" sz="1250" dirty="0">
                <a:solidFill>
                  <a:srgbClr val="5B6B78"/>
                </a:solidFill>
                <a:latin typeface="Calibri" pitchFamily="34" charset="0"/>
                <a:ea typeface="Calibri" pitchFamily="34" charset="-122"/>
                <a:cs typeface="Calibri" pitchFamily="34" charset="-120"/>
              </a:rPr>
              <a:t>Sériové a paralelné radenie cievok, prepäťová špička a praktické použitie.</a:t>
            </a:r>
            <a:endParaRPr lang="en-US" sz="1250" dirty="0"/>
          </a:p>
        </p:txBody>
      </p:sp>
      <p:sp>
        <p:nvSpPr>
          <p:cNvPr id="23" name="Text 21"/>
          <p:cNvSpPr txBox="1"/>
          <p:nvPr/>
        </p:nvSpPr>
        <p:spPr>
          <a:xfrm>
            <a:off x="9646920" y="5020056"/>
            <a:ext cx="1737360" cy="365760"/>
          </a:xfrm>
          <a:prstGeom prst="rect">
            <a:avLst/>
          </a:prstGeom>
          <a:noFill/>
          <a:ln/>
        </p:spPr>
        <p:txBody>
          <a:bodyPr wrap="square" lIns="0" tIns="0" rIns="0" bIns="0" rtlCol="0" anchor="ctr"/>
          <a:lstStyle/>
          <a:p>
            <a:pPr algn="r" indent="0" marL="0">
              <a:buNone/>
            </a:pPr>
            <a:r>
              <a:rPr lang="en-US" sz="1300" b="1" dirty="0">
                <a:solidFill>
                  <a:srgbClr val="5B7B93"/>
                </a:solidFill>
                <a:latin typeface="Consolas" pitchFamily="34" charset="0"/>
                <a:ea typeface="Consolas" pitchFamily="34" charset="-122"/>
                <a:cs typeface="Consolas" pitchFamily="34" charset="-120"/>
              </a:rPr>
              <a:t>≈ 15 min</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8503920" y="1051560"/>
            <a:ext cx="3657600" cy="4754880"/>
          </a:xfrm>
          <a:prstGeom prst="rect">
            <a:avLst/>
          </a:prstGeom>
          <a:noFill/>
          <a:ln/>
        </p:spPr>
        <p:txBody>
          <a:bodyPr wrap="square" lIns="0" tIns="0" rIns="0" bIns="0" rtlCol="0" anchor="ctr"/>
          <a:lstStyle/>
          <a:p>
            <a:pPr algn="ctr" indent="0" marL="0">
              <a:buNone/>
            </a:pPr>
            <a:r>
              <a:rPr lang="en-US" sz="30000" b="1" dirty="0">
                <a:solidFill>
                  <a:srgbClr val="EEF2F5"/>
                </a:solidFill>
                <a:latin typeface="Consolas" pitchFamily="34" charset="0"/>
                <a:ea typeface="Consolas" pitchFamily="34" charset="-122"/>
                <a:cs typeface="Consolas" pitchFamily="34" charset="-120"/>
              </a:rPr>
              <a:t>A</a:t>
            </a:r>
            <a:endParaRPr lang="en-US" sz="30000" dirty="0"/>
          </a:p>
        </p:txBody>
      </p:sp>
      <p:sp>
        <p:nvSpPr>
          <p:cNvPr id="3" name="Shape 1"/>
          <p:cNvSpPr/>
          <p:nvPr/>
        </p:nvSpPr>
        <p:spPr>
          <a:xfrm>
            <a:off x="822960" y="1417320"/>
            <a:ext cx="960120" cy="0"/>
          </a:xfrm>
          <a:prstGeom prst="line">
            <a:avLst/>
          </a:prstGeom>
          <a:noFill/>
          <a:ln w="15875">
            <a:solidFill>
              <a:srgbClr val="2C5C56"/>
            </a:solidFill>
            <a:prstDash val="solid"/>
          </a:ln>
        </p:spPr>
      </p:sp>
      <p:sp>
        <p:nvSpPr>
          <p:cNvPr id="4" name="Shape 2"/>
          <p:cNvSpPr/>
          <p:nvPr/>
        </p:nvSpPr>
        <p:spPr>
          <a:xfrm>
            <a:off x="1783080" y="1417320"/>
            <a:ext cx="0" cy="528066"/>
          </a:xfrm>
          <a:prstGeom prst="line">
            <a:avLst/>
          </a:prstGeom>
          <a:noFill/>
          <a:ln w="15875">
            <a:solidFill>
              <a:srgbClr val="2C5C56"/>
            </a:solidFill>
            <a:prstDash val="solid"/>
          </a:ln>
        </p:spPr>
      </p:sp>
      <p:sp>
        <p:nvSpPr>
          <p:cNvPr id="5" name="Shape 3"/>
          <p:cNvSpPr/>
          <p:nvPr/>
        </p:nvSpPr>
        <p:spPr>
          <a:xfrm>
            <a:off x="793699" y="1388059"/>
            <a:ext cx="58522" cy="58522"/>
          </a:xfrm>
          <a:prstGeom prst="ellipse">
            <a:avLst/>
          </a:prstGeom>
          <a:solidFill>
            <a:srgbClr val="2C5C56"/>
          </a:solidFill>
          <a:ln/>
        </p:spPr>
      </p:sp>
      <p:sp>
        <p:nvSpPr>
          <p:cNvPr id="6" name="Shape 4"/>
          <p:cNvSpPr/>
          <p:nvPr/>
        </p:nvSpPr>
        <p:spPr>
          <a:xfrm>
            <a:off x="1753819" y="1388059"/>
            <a:ext cx="58522" cy="58522"/>
          </a:xfrm>
          <a:prstGeom prst="ellipse">
            <a:avLst/>
          </a:prstGeom>
          <a:solidFill>
            <a:srgbClr val="2C5C56"/>
          </a:solidFill>
          <a:ln/>
        </p:spPr>
      </p:sp>
      <p:sp>
        <p:nvSpPr>
          <p:cNvPr id="7" name="Shape 5"/>
          <p:cNvSpPr/>
          <p:nvPr/>
        </p:nvSpPr>
        <p:spPr>
          <a:xfrm>
            <a:off x="1753819" y="1916125"/>
            <a:ext cx="58522" cy="58522"/>
          </a:xfrm>
          <a:prstGeom prst="ellipse">
            <a:avLst/>
          </a:prstGeom>
          <a:solidFill>
            <a:srgbClr val="2C5C56"/>
          </a:solidFill>
          <a:ln/>
        </p:spPr>
      </p:sp>
      <p:sp>
        <p:nvSpPr>
          <p:cNvPr id="8" name="Text 6"/>
          <p:cNvSpPr txBox="1"/>
          <p:nvPr/>
        </p:nvSpPr>
        <p:spPr>
          <a:xfrm>
            <a:off x="822960" y="2514600"/>
            <a:ext cx="8229600" cy="365760"/>
          </a:xfrm>
          <a:prstGeom prst="rect">
            <a:avLst/>
          </a:prstGeom>
          <a:noFill/>
          <a:ln/>
        </p:spPr>
        <p:txBody>
          <a:bodyPr wrap="square" lIns="0" tIns="0" rIns="0" bIns="0" rtlCol="0" anchor="ctr"/>
          <a:lstStyle/>
          <a:p>
            <a:pPr indent="0" marL="0">
              <a:buNone/>
            </a:pPr>
            <a:r>
              <a:rPr lang="en-US" sz="1400" spc="200" kern="0" dirty="0">
                <a:solidFill>
                  <a:srgbClr val="0E7A6C"/>
                </a:solidFill>
                <a:latin typeface="Consolas" pitchFamily="34" charset="0"/>
                <a:ea typeface="Consolas" pitchFamily="34" charset="-122"/>
                <a:cs typeface="Consolas" pitchFamily="34" charset="-120"/>
              </a:rPr>
              <a:t>BLOK A</a:t>
            </a:r>
            <a:endParaRPr lang="en-US" sz="1400" dirty="0"/>
          </a:p>
        </p:txBody>
      </p:sp>
      <p:sp>
        <p:nvSpPr>
          <p:cNvPr id="9" name="Text 7"/>
          <p:cNvSpPr txBox="1"/>
          <p:nvPr/>
        </p:nvSpPr>
        <p:spPr>
          <a:xfrm>
            <a:off x="822960" y="2880360"/>
            <a:ext cx="7498080" cy="1188720"/>
          </a:xfrm>
          <a:prstGeom prst="rect">
            <a:avLst/>
          </a:prstGeom>
          <a:noFill/>
          <a:ln/>
        </p:spPr>
        <p:txBody>
          <a:bodyPr wrap="square" lIns="0" tIns="0" rIns="0" bIns="0" rtlCol="0" anchor="ctr"/>
          <a:lstStyle/>
          <a:p>
            <a:pPr indent="0" marL="0">
              <a:buNone/>
            </a:pPr>
            <a:r>
              <a:rPr lang="en-US" sz="3800" b="1" dirty="0">
                <a:solidFill>
                  <a:srgbClr val="263543"/>
                </a:solidFill>
                <a:latin typeface="Cambria" pitchFamily="34" charset="0"/>
                <a:ea typeface="Cambria" pitchFamily="34" charset="-122"/>
                <a:cs typeface="Cambria" pitchFamily="34" charset="-120"/>
              </a:rPr>
              <a:t>Princíp cievky a vlastná indukčnosť</a:t>
            </a:r>
            <a:endParaRPr lang="en-US" sz="3800" dirty="0"/>
          </a:p>
        </p:txBody>
      </p:sp>
      <p:sp>
        <p:nvSpPr>
          <p:cNvPr id="10" name="Text 8"/>
          <p:cNvSpPr txBox="1"/>
          <p:nvPr/>
        </p:nvSpPr>
        <p:spPr>
          <a:xfrm>
            <a:off x="822960" y="4023360"/>
            <a:ext cx="6949440" cy="822960"/>
          </a:xfrm>
          <a:prstGeom prst="rect">
            <a:avLst/>
          </a:prstGeom>
          <a:noFill/>
          <a:ln/>
        </p:spPr>
        <p:txBody>
          <a:bodyPr wrap="square" lIns="0" tIns="0" rIns="0" bIns="0" rtlCol="0" anchor="ctr"/>
          <a:lstStyle/>
          <a:p>
            <a:pPr indent="0" marL="0">
              <a:buNone/>
            </a:pPr>
            <a:r>
              <a:rPr lang="en-US" sz="1600" dirty="0">
                <a:solidFill>
                  <a:srgbClr val="5B6B78"/>
                </a:solidFill>
                <a:latin typeface="Calibri" pitchFamily="34" charset="0"/>
                <a:ea typeface="Calibri" pitchFamily="34" charset="-122"/>
                <a:cs typeface="Calibri" pitchFamily="34" charset="-120"/>
              </a:rPr>
              <a:t>Ako cievka ukladá energiu v magnetickom poli a čo jej indukčnosť ovplyvňuje</a:t>
            </a:r>
            <a:endParaRPr lang="en-US" sz="1600" dirty="0"/>
          </a:p>
        </p:txBody>
      </p:sp>
      <p:sp>
        <p:nvSpPr>
          <p:cNvPr id="11" name="Shape 9"/>
          <p:cNvSpPr/>
          <p:nvPr/>
        </p:nvSpPr>
        <p:spPr>
          <a:xfrm>
            <a:off x="822960" y="5029200"/>
            <a:ext cx="91440" cy="91440"/>
          </a:xfrm>
          <a:prstGeom prst="ellipse">
            <a:avLst/>
          </a:prstGeom>
          <a:solidFill>
            <a:srgbClr val="0E7A6C"/>
          </a:solidFill>
          <a:ln/>
        </p:spPr>
      </p:sp>
      <p:sp>
        <p:nvSpPr>
          <p:cNvPr id="12" name="Shape 10"/>
          <p:cNvSpPr/>
          <p:nvPr/>
        </p:nvSpPr>
        <p:spPr>
          <a:xfrm>
            <a:off x="1042416" y="5029200"/>
            <a:ext cx="91440" cy="91440"/>
          </a:xfrm>
          <a:prstGeom prst="ellipse">
            <a:avLst/>
          </a:prstGeom>
          <a:solidFill>
            <a:srgbClr val="D7DFE5"/>
          </a:solidFill>
          <a:ln/>
        </p:spPr>
      </p:sp>
      <p:sp>
        <p:nvSpPr>
          <p:cNvPr id="13" name="Shape 11"/>
          <p:cNvSpPr/>
          <p:nvPr/>
        </p:nvSpPr>
        <p:spPr>
          <a:xfrm>
            <a:off x="1261872" y="5029200"/>
            <a:ext cx="91440" cy="91440"/>
          </a:xfrm>
          <a:prstGeom prst="ellipse">
            <a:avLst/>
          </a:prstGeom>
          <a:solidFill>
            <a:srgbClr val="D7DFE5"/>
          </a:solidFill>
          <a:ln/>
        </p:spPr>
      </p:sp>
      <p:sp>
        <p:nvSpPr>
          <p:cNvPr id="14" name="Text 12"/>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a:t>
            </a:r>
            <a:endParaRPr lang="en-US" sz="900" dirty="0"/>
          </a:p>
        </p:txBody>
      </p:sp>
      <p:sp>
        <p:nvSpPr>
          <p:cNvPr id="15" name="Text 13"/>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A · CIEVKA</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Cievka — princíp a jednotka</a:t>
            </a:r>
            <a:endParaRPr lang="en-US" sz="2700" dirty="0"/>
          </a:p>
        </p:txBody>
      </p:sp>
      <p:sp>
        <p:nvSpPr>
          <p:cNvPr id="4" name="Shape 2"/>
          <p:cNvSpPr/>
          <p:nvPr/>
        </p:nvSpPr>
        <p:spPr>
          <a:xfrm>
            <a:off x="11018520" y="484632"/>
            <a:ext cx="91440" cy="91440"/>
          </a:xfrm>
          <a:prstGeom prst="ellipse">
            <a:avLst/>
          </a:prstGeom>
          <a:solidFill>
            <a:srgbClr val="0E7A6C"/>
          </a:solidFill>
          <a:ln/>
        </p:spPr>
      </p:sp>
      <p:sp>
        <p:nvSpPr>
          <p:cNvPr id="5" name="Shape 3"/>
          <p:cNvSpPr/>
          <p:nvPr/>
        </p:nvSpPr>
        <p:spPr>
          <a:xfrm>
            <a:off x="11237976" y="484632"/>
            <a:ext cx="91440" cy="91440"/>
          </a:xfrm>
          <a:prstGeom prst="ellipse">
            <a:avLst/>
          </a:prstGeom>
          <a:solidFill>
            <a:srgbClr val="D7DFE5"/>
          </a:solidFill>
          <a:ln/>
        </p:spPr>
      </p:sp>
      <p:sp>
        <p:nvSpPr>
          <p:cNvPr id="6" name="Shape 4"/>
          <p:cNvSpPr/>
          <p:nvPr/>
        </p:nvSpPr>
        <p:spPr>
          <a:xfrm>
            <a:off x="11457432" y="484632"/>
            <a:ext cx="91440" cy="91440"/>
          </a:xfrm>
          <a:prstGeom prst="ellipse">
            <a:avLst/>
          </a:prstGeom>
          <a:solidFill>
            <a:srgbClr val="D7DFE5"/>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Princíp a vlastná indukčnosť</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8</a:t>
            </a:r>
            <a:endParaRPr lang="en-US" sz="900" dirty="0"/>
          </a:p>
        </p:txBody>
      </p:sp>
      <p:sp>
        <p:nvSpPr>
          <p:cNvPr id="9" name="Text 7"/>
          <p:cNvSpPr txBox="1"/>
          <p:nvPr/>
        </p:nvSpPr>
        <p:spPr>
          <a:xfrm>
            <a:off x="548640" y="1600200"/>
            <a:ext cx="5760720" cy="1600200"/>
          </a:xfrm>
          <a:prstGeom prst="rect">
            <a:avLst/>
          </a:prstGeom>
          <a:noFill/>
          <a:ln/>
        </p:spPr>
        <p:txBody>
          <a:bodyPr wrap="square" lIns="0" tIns="0" rIns="0" bIns="0" rtlCol="0" anchor="t"/>
          <a:lstStyle/>
          <a:p>
            <a:pPr indent="0" marL="0">
              <a:lnSpc>
                <a:spcPct val="125000"/>
              </a:lnSpc>
              <a:buNone/>
            </a:pPr>
            <a:r>
              <a:rPr lang="en-US" sz="1450" dirty="0">
                <a:solidFill>
                  <a:srgbClr val="263543"/>
                </a:solidFill>
                <a:latin typeface="Calibri" pitchFamily="34" charset="0"/>
                <a:ea typeface="Calibri" pitchFamily="34" charset="-122"/>
                <a:cs typeface="Calibri" pitchFamily="34" charset="-120"/>
              </a:rPr>
              <a:t>Cievka je vodič navinutý do závitov, často okolo jadra. Keď ňou preteká meniaci sa prúd, vzniká meniace sa magnetické pole, ktoré v samotnej cievke indukuje napätie pôsobiace PROTI zmene prúdu — tento jav sa nazýva vlastná indukčnosť.</a:t>
            </a:r>
            <a:endParaRPr lang="en-US" sz="1450" dirty="0"/>
          </a:p>
        </p:txBody>
      </p:sp>
      <p:sp>
        <p:nvSpPr>
          <p:cNvPr id="10" name="Shape 8"/>
          <p:cNvSpPr/>
          <p:nvPr/>
        </p:nvSpPr>
        <p:spPr>
          <a:xfrm>
            <a:off x="548640" y="3337560"/>
            <a:ext cx="3931920" cy="868680"/>
          </a:xfrm>
          <a:prstGeom prst="roundRect">
            <a:avLst>
              <a:gd name="adj" fmla="val 3158"/>
            </a:avLst>
          </a:prstGeom>
          <a:solidFill>
            <a:srgbClr val="263543"/>
          </a:solidFill>
          <a:ln/>
        </p:spPr>
      </p:sp>
      <p:pic>
        <p:nvPicPr>
          <p:cNvPr id="11" name="Image 0" descr="/home/claude/lekcia04/assets/f_ul.png">    </p:cNvPr>
          <p:cNvPicPr>
            <a:picLocks noChangeAspect="1"/>
          </p:cNvPicPr>
          <p:nvPr/>
        </p:nvPicPr>
        <p:blipFill>
          <a:blip r:embed="rId1"/>
          <a:stretch>
            <a:fillRect/>
          </a:stretch>
        </p:blipFill>
        <p:spPr>
          <a:xfrm>
            <a:off x="1896961" y="3543300"/>
            <a:ext cx="1235279" cy="457200"/>
          </a:xfrm>
          <a:prstGeom prst="rect">
            <a:avLst/>
          </a:prstGeom>
        </p:spPr>
      </p:pic>
      <p:sp>
        <p:nvSpPr>
          <p:cNvPr id="12" name="Shape 9"/>
          <p:cNvSpPr/>
          <p:nvPr/>
        </p:nvSpPr>
        <p:spPr>
          <a:xfrm>
            <a:off x="4754880" y="3634740"/>
            <a:ext cx="320040" cy="274320"/>
          </a:xfrm>
          <a:prstGeom prst="arc">
            <a:avLst>
              <a:gd name="adj1" fmla="val 10800000"/>
              <a:gd name="adj2" fmla="val 21600000"/>
            </a:avLst>
          </a:prstGeom>
          <a:noFill/>
          <a:ln w="27940">
            <a:solidFill>
              <a:srgbClr val="263543"/>
            </a:solidFill>
            <a:prstDash val="solid"/>
          </a:ln>
        </p:spPr>
      </p:sp>
      <p:sp>
        <p:nvSpPr>
          <p:cNvPr id="13" name="Shape 10"/>
          <p:cNvSpPr/>
          <p:nvPr/>
        </p:nvSpPr>
        <p:spPr>
          <a:xfrm>
            <a:off x="5074920" y="3634740"/>
            <a:ext cx="320040" cy="274320"/>
          </a:xfrm>
          <a:prstGeom prst="arc">
            <a:avLst>
              <a:gd name="adj1" fmla="val 10800000"/>
              <a:gd name="adj2" fmla="val 21600000"/>
            </a:avLst>
          </a:prstGeom>
          <a:noFill/>
          <a:ln w="27940">
            <a:solidFill>
              <a:srgbClr val="263543"/>
            </a:solidFill>
            <a:prstDash val="solid"/>
          </a:ln>
        </p:spPr>
      </p:sp>
      <p:sp>
        <p:nvSpPr>
          <p:cNvPr id="14" name="Shape 11"/>
          <p:cNvSpPr/>
          <p:nvPr/>
        </p:nvSpPr>
        <p:spPr>
          <a:xfrm>
            <a:off x="5394960" y="3634740"/>
            <a:ext cx="320040" cy="274320"/>
          </a:xfrm>
          <a:prstGeom prst="arc">
            <a:avLst>
              <a:gd name="adj1" fmla="val 10800000"/>
              <a:gd name="adj2" fmla="val 21600000"/>
            </a:avLst>
          </a:prstGeom>
          <a:noFill/>
          <a:ln w="27940">
            <a:solidFill>
              <a:srgbClr val="263543"/>
            </a:solidFill>
            <a:prstDash val="solid"/>
          </a:ln>
        </p:spPr>
      </p:sp>
      <p:sp>
        <p:nvSpPr>
          <p:cNvPr id="15" name="Text 12"/>
          <p:cNvSpPr txBox="1"/>
          <p:nvPr/>
        </p:nvSpPr>
        <p:spPr>
          <a:xfrm>
            <a:off x="548640" y="4343400"/>
            <a:ext cx="5760720" cy="365760"/>
          </a:xfrm>
          <a:prstGeom prst="rect">
            <a:avLst/>
          </a:prstGeom>
          <a:noFill/>
          <a:ln/>
        </p:spPr>
        <p:txBody>
          <a:bodyPr wrap="square" lIns="0" tIns="0" rIns="0" bIns="0" rtlCol="0" anchor="ctr"/>
          <a:lstStyle/>
          <a:p>
            <a:pPr indent="0" marL="0">
              <a:buNone/>
            </a:pPr>
            <a:r>
              <a:rPr lang="en-US" sz="1100" dirty="0">
                <a:solidFill>
                  <a:srgbClr val="5B6B78"/>
                </a:solidFill>
                <a:latin typeface="Calibri" pitchFamily="34" charset="0"/>
                <a:ea typeface="Calibri" pitchFamily="34" charset="-122"/>
                <a:cs typeface="Calibri" pitchFamily="34" charset="-120"/>
              </a:rPr>
              <a:t>U_L — indukované napätie [V]   L — indukčnosť [H]   ΔI/Δt — rýchlosť zmeny prúdu</a:t>
            </a:r>
            <a:endParaRPr lang="en-US" sz="1100" dirty="0"/>
          </a:p>
        </p:txBody>
      </p:sp>
      <p:sp>
        <p:nvSpPr>
          <p:cNvPr id="16" name="Text 13"/>
          <p:cNvSpPr txBox="1"/>
          <p:nvPr/>
        </p:nvSpPr>
        <p:spPr>
          <a:xfrm>
            <a:off x="548640" y="4709160"/>
            <a:ext cx="5760720" cy="640080"/>
          </a:xfrm>
          <a:prstGeom prst="rect">
            <a:avLst/>
          </a:prstGeom>
          <a:noFill/>
          <a:ln/>
        </p:spPr>
        <p:txBody>
          <a:bodyPr wrap="square" lIns="0" tIns="0" rIns="0" bIns="0" rtlCol="0" anchor="ctr"/>
          <a:lstStyle/>
          <a:p>
            <a:pPr indent="0" marL="0">
              <a:lnSpc>
                <a:spcPct val="120000"/>
              </a:lnSpc>
              <a:buNone/>
            </a:pPr>
            <a:r>
              <a:rPr lang="en-US" sz="1300" i="1" dirty="0">
                <a:solidFill>
                  <a:srgbClr val="5B7B93"/>
                </a:solidFill>
                <a:latin typeface="Calibri" pitchFamily="34" charset="0"/>
                <a:ea typeface="Calibri" pitchFamily="34" charset="-122"/>
                <a:cs typeface="Calibri" pitchFamily="34" charset="-120"/>
              </a:rPr>
              <a:t>Jednotka indukčnosti — Henry (H) — je v praxi veľká. Bežne sa preto stretávame s milihenry (mH) a mikrohenry (µH).</a:t>
            </a:r>
            <a:endParaRPr lang="en-US" sz="1300" dirty="0"/>
          </a:p>
        </p:txBody>
      </p:sp>
      <p:sp>
        <p:nvSpPr>
          <p:cNvPr id="17" name="Text 14"/>
          <p:cNvSpPr txBox="1"/>
          <p:nvPr/>
        </p:nvSpPr>
        <p:spPr>
          <a:xfrm>
            <a:off x="6675120" y="1600200"/>
            <a:ext cx="4937760" cy="274320"/>
          </a:xfrm>
          <a:prstGeom prst="rect">
            <a:avLst/>
          </a:prstGeom>
          <a:noFill/>
          <a:ln/>
        </p:spPr>
        <p:txBody>
          <a:bodyPr wrap="square" lIns="0" tIns="0" rIns="0" bIns="0" rtlCol="0" anchor="ctr"/>
          <a:lstStyle/>
          <a:p>
            <a:pPr indent="0" marL="0">
              <a:buNone/>
            </a:pPr>
            <a:r>
              <a:rPr lang="en-US" sz="1100" b="1" spc="120" kern="0" dirty="0">
                <a:solidFill>
                  <a:srgbClr val="5B7B93"/>
                </a:solidFill>
                <a:latin typeface="Calibri" pitchFamily="34" charset="0"/>
                <a:ea typeface="Calibri" pitchFamily="34" charset="-122"/>
                <a:cs typeface="Calibri" pitchFamily="34" charset="-120"/>
              </a:rPr>
              <a:t>ČO OVPLYVŇUJE INDUKČNOSŤ</a:t>
            </a:r>
            <a:endParaRPr lang="en-US" sz="1100" dirty="0"/>
          </a:p>
        </p:txBody>
      </p:sp>
      <p:sp>
        <p:nvSpPr>
          <p:cNvPr id="18" name="Shape 15"/>
          <p:cNvSpPr/>
          <p:nvPr/>
        </p:nvSpPr>
        <p:spPr>
          <a:xfrm>
            <a:off x="6675120" y="1965960"/>
            <a:ext cx="4937760" cy="932688"/>
          </a:xfrm>
          <a:prstGeom prst="roundRect">
            <a:avLst>
              <a:gd name="adj" fmla="val 2941"/>
            </a:avLst>
          </a:prstGeom>
          <a:solidFill>
            <a:srgbClr val="EEF2F5"/>
          </a:solidFill>
          <a:ln/>
        </p:spPr>
      </p:sp>
      <p:sp>
        <p:nvSpPr>
          <p:cNvPr id="19" name="Text 16"/>
          <p:cNvSpPr txBox="1"/>
          <p:nvPr/>
        </p:nvSpPr>
        <p:spPr>
          <a:xfrm>
            <a:off x="6903720" y="2057400"/>
            <a:ext cx="4572000" cy="292608"/>
          </a:xfrm>
          <a:prstGeom prst="rect">
            <a:avLst/>
          </a:prstGeom>
          <a:noFill/>
          <a:ln/>
        </p:spPr>
        <p:txBody>
          <a:bodyPr wrap="square" lIns="0" tIns="0" rIns="0" bIns="0" rtlCol="0" anchor="ctr"/>
          <a:lstStyle/>
          <a:p>
            <a:pPr indent="0" marL="0">
              <a:buNone/>
            </a:pPr>
            <a:r>
              <a:rPr lang="en-US" sz="1350" b="1" dirty="0">
                <a:solidFill>
                  <a:srgbClr val="263543"/>
                </a:solidFill>
                <a:latin typeface="Cambria" pitchFamily="34" charset="0"/>
                <a:ea typeface="Cambria" pitchFamily="34" charset="-122"/>
                <a:cs typeface="Cambria" pitchFamily="34" charset="-120"/>
              </a:rPr>
              <a:t>Počet závitov</a:t>
            </a:r>
            <a:endParaRPr lang="en-US" sz="1350" dirty="0"/>
          </a:p>
        </p:txBody>
      </p:sp>
      <p:sp>
        <p:nvSpPr>
          <p:cNvPr id="20" name="Text 17"/>
          <p:cNvSpPr txBox="1"/>
          <p:nvPr/>
        </p:nvSpPr>
        <p:spPr>
          <a:xfrm>
            <a:off x="6903720" y="2350008"/>
            <a:ext cx="4480560" cy="502920"/>
          </a:xfrm>
          <a:prstGeom prst="rect">
            <a:avLst/>
          </a:prstGeom>
          <a:noFill/>
          <a:ln/>
        </p:spPr>
        <p:txBody>
          <a:bodyPr wrap="square" lIns="0" tIns="0" rIns="0" bIns="0" rtlCol="0" anchor="ctr"/>
          <a:lstStyle/>
          <a:p>
            <a:pPr indent="0" marL="0">
              <a:lnSpc>
                <a:spcPct val="110000"/>
              </a:lnSpc>
              <a:buNone/>
            </a:pPr>
            <a:r>
              <a:rPr lang="en-US" sz="1080" dirty="0">
                <a:solidFill>
                  <a:srgbClr val="5B6B78"/>
                </a:solidFill>
                <a:latin typeface="Calibri" pitchFamily="34" charset="0"/>
                <a:ea typeface="Calibri" pitchFamily="34" charset="-122"/>
                <a:cs typeface="Calibri" pitchFamily="34" charset="-120"/>
              </a:rPr>
              <a:t>Viac závitov → silnejšie magnetické pole pri rovnakom prúde → väčšia indukčnosť.</a:t>
            </a:r>
            <a:endParaRPr lang="en-US" sz="1080" dirty="0"/>
          </a:p>
        </p:txBody>
      </p:sp>
      <p:sp>
        <p:nvSpPr>
          <p:cNvPr id="21" name="Shape 18"/>
          <p:cNvSpPr/>
          <p:nvPr/>
        </p:nvSpPr>
        <p:spPr>
          <a:xfrm>
            <a:off x="6675120" y="3026664"/>
            <a:ext cx="4937760" cy="932688"/>
          </a:xfrm>
          <a:prstGeom prst="roundRect">
            <a:avLst>
              <a:gd name="adj" fmla="val 2941"/>
            </a:avLst>
          </a:prstGeom>
          <a:solidFill>
            <a:srgbClr val="EEF2F5"/>
          </a:solidFill>
          <a:ln/>
        </p:spPr>
      </p:sp>
      <p:sp>
        <p:nvSpPr>
          <p:cNvPr id="22" name="Text 19"/>
          <p:cNvSpPr txBox="1"/>
          <p:nvPr/>
        </p:nvSpPr>
        <p:spPr>
          <a:xfrm>
            <a:off x="6903720" y="3118104"/>
            <a:ext cx="4572000" cy="292608"/>
          </a:xfrm>
          <a:prstGeom prst="rect">
            <a:avLst/>
          </a:prstGeom>
          <a:noFill/>
          <a:ln/>
        </p:spPr>
        <p:txBody>
          <a:bodyPr wrap="square" lIns="0" tIns="0" rIns="0" bIns="0" rtlCol="0" anchor="ctr"/>
          <a:lstStyle/>
          <a:p>
            <a:pPr indent="0" marL="0">
              <a:buNone/>
            </a:pPr>
            <a:r>
              <a:rPr lang="en-US" sz="1350" b="1" dirty="0">
                <a:solidFill>
                  <a:srgbClr val="263543"/>
                </a:solidFill>
                <a:latin typeface="Cambria" pitchFamily="34" charset="0"/>
                <a:ea typeface="Cambria" pitchFamily="34" charset="-122"/>
                <a:cs typeface="Cambria" pitchFamily="34" charset="-120"/>
              </a:rPr>
              <a:t>Jadro cievky</a:t>
            </a:r>
            <a:endParaRPr lang="en-US" sz="1350" dirty="0"/>
          </a:p>
        </p:txBody>
      </p:sp>
      <p:sp>
        <p:nvSpPr>
          <p:cNvPr id="23" name="Text 20"/>
          <p:cNvSpPr txBox="1"/>
          <p:nvPr/>
        </p:nvSpPr>
        <p:spPr>
          <a:xfrm>
            <a:off x="6903720" y="3410712"/>
            <a:ext cx="4480560" cy="502920"/>
          </a:xfrm>
          <a:prstGeom prst="rect">
            <a:avLst/>
          </a:prstGeom>
          <a:noFill/>
          <a:ln/>
        </p:spPr>
        <p:txBody>
          <a:bodyPr wrap="square" lIns="0" tIns="0" rIns="0" bIns="0" rtlCol="0" anchor="ctr"/>
          <a:lstStyle/>
          <a:p>
            <a:pPr indent="0" marL="0">
              <a:lnSpc>
                <a:spcPct val="110000"/>
              </a:lnSpc>
              <a:buNone/>
            </a:pPr>
            <a:r>
              <a:rPr lang="en-US" sz="1080" dirty="0">
                <a:solidFill>
                  <a:srgbClr val="5B6B78"/>
                </a:solidFill>
                <a:latin typeface="Calibri" pitchFamily="34" charset="0"/>
                <a:ea typeface="Calibri" pitchFamily="34" charset="-122"/>
                <a:cs typeface="Calibri" pitchFamily="34" charset="-120"/>
              </a:rPr>
              <a:t>Feromagnetické jadro (železo, ferit) indukčnosť výrazne zväčší oproti vzduchovému jadru.</a:t>
            </a:r>
            <a:endParaRPr lang="en-US" sz="1080" dirty="0"/>
          </a:p>
        </p:txBody>
      </p:sp>
      <p:sp>
        <p:nvSpPr>
          <p:cNvPr id="24" name="Shape 21"/>
          <p:cNvSpPr/>
          <p:nvPr/>
        </p:nvSpPr>
        <p:spPr>
          <a:xfrm>
            <a:off x="6675120" y="4087368"/>
            <a:ext cx="4937760" cy="932688"/>
          </a:xfrm>
          <a:prstGeom prst="roundRect">
            <a:avLst>
              <a:gd name="adj" fmla="val 2941"/>
            </a:avLst>
          </a:prstGeom>
          <a:solidFill>
            <a:srgbClr val="EEF2F5"/>
          </a:solidFill>
          <a:ln/>
        </p:spPr>
      </p:sp>
      <p:sp>
        <p:nvSpPr>
          <p:cNvPr id="25" name="Text 22"/>
          <p:cNvSpPr txBox="1"/>
          <p:nvPr/>
        </p:nvSpPr>
        <p:spPr>
          <a:xfrm>
            <a:off x="6903720" y="4178808"/>
            <a:ext cx="4572000" cy="292608"/>
          </a:xfrm>
          <a:prstGeom prst="rect">
            <a:avLst/>
          </a:prstGeom>
          <a:noFill/>
          <a:ln/>
        </p:spPr>
        <p:txBody>
          <a:bodyPr wrap="square" lIns="0" tIns="0" rIns="0" bIns="0" rtlCol="0" anchor="ctr"/>
          <a:lstStyle/>
          <a:p>
            <a:pPr indent="0" marL="0">
              <a:buNone/>
            </a:pPr>
            <a:r>
              <a:rPr lang="en-US" sz="1350" b="1" dirty="0">
                <a:solidFill>
                  <a:srgbClr val="263543"/>
                </a:solidFill>
                <a:latin typeface="Cambria" pitchFamily="34" charset="0"/>
                <a:ea typeface="Cambria" pitchFamily="34" charset="-122"/>
                <a:cs typeface="Cambria" pitchFamily="34" charset="-120"/>
              </a:rPr>
              <a:t>Rozmery a tvar</a:t>
            </a:r>
            <a:endParaRPr lang="en-US" sz="1350" dirty="0"/>
          </a:p>
        </p:txBody>
      </p:sp>
      <p:sp>
        <p:nvSpPr>
          <p:cNvPr id="26" name="Text 23"/>
          <p:cNvSpPr txBox="1"/>
          <p:nvPr/>
        </p:nvSpPr>
        <p:spPr>
          <a:xfrm>
            <a:off x="6903720" y="4471416"/>
            <a:ext cx="4480560" cy="502920"/>
          </a:xfrm>
          <a:prstGeom prst="rect">
            <a:avLst/>
          </a:prstGeom>
          <a:noFill/>
          <a:ln/>
        </p:spPr>
        <p:txBody>
          <a:bodyPr wrap="square" lIns="0" tIns="0" rIns="0" bIns="0" rtlCol="0" anchor="ctr"/>
          <a:lstStyle/>
          <a:p>
            <a:pPr indent="0" marL="0">
              <a:lnSpc>
                <a:spcPct val="110000"/>
              </a:lnSpc>
              <a:buNone/>
            </a:pPr>
            <a:r>
              <a:rPr lang="en-US" sz="1080" dirty="0">
                <a:solidFill>
                  <a:srgbClr val="5B6B78"/>
                </a:solidFill>
                <a:latin typeface="Calibri" pitchFamily="34" charset="0"/>
                <a:ea typeface="Calibri" pitchFamily="34" charset="-122"/>
                <a:cs typeface="Calibri" pitchFamily="34" charset="-120"/>
              </a:rPr>
              <a:t>Priemer a dĺžka vinutia menia, ako efektívne sa magnetické pole závitov skladá.</a:t>
            </a:r>
            <a:endParaRPr lang="en-US" sz="1080" dirty="0"/>
          </a:p>
        </p:txBody>
      </p:sp>
      <p:sp>
        <p:nvSpPr>
          <p:cNvPr id="27" name="Text 24"/>
          <p:cNvSpPr txBox="1"/>
          <p:nvPr/>
        </p:nvSpPr>
        <p:spPr>
          <a:xfrm>
            <a:off x="548640" y="5440680"/>
            <a:ext cx="11064240" cy="548640"/>
          </a:xfrm>
          <a:prstGeom prst="rect">
            <a:avLst/>
          </a:prstGeom>
          <a:noFill/>
          <a:ln/>
        </p:spPr>
        <p:txBody>
          <a:bodyPr wrap="square" lIns="0" tIns="0" rIns="0" bIns="0" rtlCol="0" anchor="t"/>
          <a:lstStyle/>
          <a:p>
            <a:pPr indent="0" marL="0">
              <a:buNone/>
            </a:pPr>
            <a:r>
              <a:rPr lang="en-US" sz="1250" i="1" dirty="0">
                <a:solidFill>
                  <a:srgbClr val="5B7B93"/>
                </a:solidFill>
                <a:latin typeface="Calibri" pitchFamily="34" charset="0"/>
                <a:ea typeface="Calibri" pitchFamily="34" charset="-122"/>
                <a:cs typeface="Calibri" pitchFamily="34" charset="-120"/>
              </a:rPr>
              <a:t>Táto závislosť je rovnaký princíp, ako pri rezistore (materiál, dĺžka, prierez) alebo kondenzátore (plocha platní, vzdialenosť) — konštrukcia určuje veľkosť veličiny.</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A · CIEVKA</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Typy cievok</a:t>
            </a:r>
            <a:endParaRPr lang="en-US" sz="2700" dirty="0"/>
          </a:p>
        </p:txBody>
      </p:sp>
      <p:sp>
        <p:nvSpPr>
          <p:cNvPr id="4" name="Shape 2"/>
          <p:cNvSpPr/>
          <p:nvPr/>
        </p:nvSpPr>
        <p:spPr>
          <a:xfrm>
            <a:off x="11018520" y="484632"/>
            <a:ext cx="91440" cy="91440"/>
          </a:xfrm>
          <a:prstGeom prst="ellipse">
            <a:avLst/>
          </a:prstGeom>
          <a:solidFill>
            <a:srgbClr val="0E7A6C"/>
          </a:solidFill>
          <a:ln/>
        </p:spPr>
      </p:sp>
      <p:sp>
        <p:nvSpPr>
          <p:cNvPr id="5" name="Shape 3"/>
          <p:cNvSpPr/>
          <p:nvPr/>
        </p:nvSpPr>
        <p:spPr>
          <a:xfrm>
            <a:off x="11237976" y="484632"/>
            <a:ext cx="91440" cy="91440"/>
          </a:xfrm>
          <a:prstGeom prst="ellipse">
            <a:avLst/>
          </a:prstGeom>
          <a:solidFill>
            <a:srgbClr val="D7DFE5"/>
          </a:solidFill>
          <a:ln/>
        </p:spPr>
      </p:sp>
      <p:sp>
        <p:nvSpPr>
          <p:cNvPr id="6" name="Shape 4"/>
          <p:cNvSpPr/>
          <p:nvPr/>
        </p:nvSpPr>
        <p:spPr>
          <a:xfrm>
            <a:off x="11457432" y="484632"/>
            <a:ext cx="91440" cy="91440"/>
          </a:xfrm>
          <a:prstGeom prst="ellipse">
            <a:avLst/>
          </a:prstGeom>
          <a:solidFill>
            <a:srgbClr val="D7DFE5"/>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Princíp a vlastná indukčnosť</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9</a:t>
            </a:r>
            <a:endParaRPr lang="en-US" sz="900" dirty="0"/>
          </a:p>
        </p:txBody>
      </p:sp>
      <p:sp>
        <p:nvSpPr>
          <p:cNvPr id="9" name="Text 7"/>
          <p:cNvSpPr txBox="1"/>
          <p:nvPr/>
        </p:nvSpPr>
        <p:spPr>
          <a:xfrm>
            <a:off x="548640" y="1554480"/>
            <a:ext cx="11064240" cy="685800"/>
          </a:xfrm>
          <a:prstGeom prst="rect">
            <a:avLst/>
          </a:prstGeom>
          <a:noFill/>
          <a:ln/>
        </p:spPr>
        <p:txBody>
          <a:bodyPr wrap="square" lIns="0" tIns="0" rIns="0" bIns="0" rtlCol="0" anchor="ctr"/>
          <a:lstStyle/>
          <a:p>
            <a:pPr indent="0" marL="0">
              <a:lnSpc>
                <a:spcPct val="125000"/>
              </a:lnSpc>
              <a:buNone/>
            </a:pPr>
            <a:r>
              <a:rPr lang="en-US" sz="1400" dirty="0">
                <a:solidFill>
                  <a:srgbClr val="263543"/>
                </a:solidFill>
                <a:latin typeface="Calibri" pitchFamily="34" charset="0"/>
                <a:ea typeface="Calibri" pitchFamily="34" charset="-122"/>
                <a:cs typeface="Calibri" pitchFamily="34" charset="-120"/>
              </a:rPr>
              <a:t>Rovnako ako pri kondenzátoroch, aj cievky sa vyrábajú v niekoľkých prevedeniach podľa jadra a účelu použitia. Voľba typu ovplyvňuje veľkosť indukčnosti, maximálny prúd aj frekvenčné vlastnosti.</a:t>
            </a:r>
            <a:endParaRPr lang="en-US" sz="1400" dirty="0"/>
          </a:p>
        </p:txBody>
      </p:sp>
      <p:sp>
        <p:nvSpPr>
          <p:cNvPr id="10" name="Shape 8"/>
          <p:cNvSpPr/>
          <p:nvPr/>
        </p:nvSpPr>
        <p:spPr>
          <a:xfrm>
            <a:off x="548640" y="2423160"/>
            <a:ext cx="5431536" cy="1234440"/>
          </a:xfrm>
          <a:prstGeom prst="roundRect">
            <a:avLst>
              <a:gd name="adj" fmla="val 2222"/>
            </a:avLst>
          </a:prstGeom>
          <a:solidFill>
            <a:srgbClr val="EEF2F5"/>
          </a:solidFill>
          <a:ln/>
        </p:spPr>
      </p:sp>
      <p:sp>
        <p:nvSpPr>
          <p:cNvPr id="11" name="Text 9"/>
          <p:cNvSpPr txBox="1"/>
          <p:nvPr/>
        </p:nvSpPr>
        <p:spPr>
          <a:xfrm>
            <a:off x="777240" y="2551176"/>
            <a:ext cx="4974336" cy="365760"/>
          </a:xfrm>
          <a:prstGeom prst="rect">
            <a:avLst/>
          </a:prstGeom>
          <a:noFill/>
          <a:ln/>
        </p:spPr>
        <p:txBody>
          <a:bodyPr wrap="square" lIns="0" tIns="0" rIns="0" bIns="0" rtlCol="0" anchor="ctr"/>
          <a:lstStyle/>
          <a:p>
            <a:pPr indent="0" marL="0">
              <a:buNone/>
            </a:pPr>
            <a:r>
              <a:rPr lang="en-US" sz="1450" b="1" dirty="0">
                <a:solidFill>
                  <a:srgbClr val="263543"/>
                </a:solidFill>
                <a:latin typeface="Cambria" pitchFamily="34" charset="0"/>
                <a:ea typeface="Cambria" pitchFamily="34" charset="-122"/>
                <a:cs typeface="Cambria" pitchFamily="34" charset="-120"/>
              </a:rPr>
              <a:t>Vzduchová cievka</a:t>
            </a:r>
            <a:endParaRPr lang="en-US" sz="1450" dirty="0"/>
          </a:p>
        </p:txBody>
      </p:sp>
      <p:sp>
        <p:nvSpPr>
          <p:cNvPr id="12" name="Text 10"/>
          <p:cNvSpPr txBox="1"/>
          <p:nvPr/>
        </p:nvSpPr>
        <p:spPr>
          <a:xfrm>
            <a:off x="777240" y="2935224"/>
            <a:ext cx="4974336" cy="640080"/>
          </a:xfrm>
          <a:prstGeom prst="rect">
            <a:avLst/>
          </a:prstGeom>
          <a:noFill/>
          <a:ln/>
        </p:spPr>
        <p:txBody>
          <a:bodyPr wrap="square" lIns="0" tIns="0" rIns="0" bIns="0" rtlCol="0" anchor="ctr"/>
          <a:lstStyle/>
          <a:p>
            <a:pPr indent="0" marL="0">
              <a:lnSpc>
                <a:spcPct val="115000"/>
              </a:lnSpc>
              <a:buNone/>
            </a:pPr>
            <a:r>
              <a:rPr lang="en-US" sz="1150" dirty="0">
                <a:solidFill>
                  <a:srgbClr val="5B6B78"/>
                </a:solidFill>
                <a:latin typeface="Calibri" pitchFamily="34" charset="0"/>
                <a:ea typeface="Calibri" pitchFamily="34" charset="-122"/>
                <a:cs typeface="Calibri" pitchFamily="34" charset="-120"/>
              </a:rPr>
              <a:t>Bez jadra — malá indukčnosť, ale bez strát v jadre. Používa sa pri vysokých frekvenciách (napr. RF obvody).</a:t>
            </a:r>
            <a:endParaRPr lang="en-US" sz="1150" dirty="0"/>
          </a:p>
        </p:txBody>
      </p:sp>
      <p:sp>
        <p:nvSpPr>
          <p:cNvPr id="13" name="Shape 11"/>
          <p:cNvSpPr/>
          <p:nvPr/>
        </p:nvSpPr>
        <p:spPr>
          <a:xfrm>
            <a:off x="6181344" y="2423160"/>
            <a:ext cx="5431536" cy="1234440"/>
          </a:xfrm>
          <a:prstGeom prst="roundRect">
            <a:avLst>
              <a:gd name="adj" fmla="val 2222"/>
            </a:avLst>
          </a:prstGeom>
          <a:solidFill>
            <a:srgbClr val="EEF2F5"/>
          </a:solidFill>
          <a:ln/>
        </p:spPr>
      </p:sp>
      <p:sp>
        <p:nvSpPr>
          <p:cNvPr id="14" name="Text 12"/>
          <p:cNvSpPr txBox="1"/>
          <p:nvPr/>
        </p:nvSpPr>
        <p:spPr>
          <a:xfrm>
            <a:off x="6409944" y="2551176"/>
            <a:ext cx="4974336" cy="365760"/>
          </a:xfrm>
          <a:prstGeom prst="rect">
            <a:avLst/>
          </a:prstGeom>
          <a:noFill/>
          <a:ln/>
        </p:spPr>
        <p:txBody>
          <a:bodyPr wrap="square" lIns="0" tIns="0" rIns="0" bIns="0" rtlCol="0" anchor="ctr"/>
          <a:lstStyle/>
          <a:p>
            <a:pPr indent="0" marL="0">
              <a:buNone/>
            </a:pPr>
            <a:r>
              <a:rPr lang="en-US" sz="1450" b="1" dirty="0">
                <a:solidFill>
                  <a:srgbClr val="263543"/>
                </a:solidFill>
                <a:latin typeface="Cambria" pitchFamily="34" charset="0"/>
                <a:ea typeface="Cambria" pitchFamily="34" charset="-122"/>
                <a:cs typeface="Cambria" pitchFamily="34" charset="-120"/>
              </a:rPr>
              <a:t>Cievka s feritovým jadrom</a:t>
            </a:r>
            <a:endParaRPr lang="en-US" sz="1450" dirty="0"/>
          </a:p>
        </p:txBody>
      </p:sp>
      <p:sp>
        <p:nvSpPr>
          <p:cNvPr id="15" name="Text 13"/>
          <p:cNvSpPr txBox="1"/>
          <p:nvPr/>
        </p:nvSpPr>
        <p:spPr>
          <a:xfrm>
            <a:off x="6409944" y="2935224"/>
            <a:ext cx="4974336" cy="640080"/>
          </a:xfrm>
          <a:prstGeom prst="rect">
            <a:avLst/>
          </a:prstGeom>
          <a:noFill/>
          <a:ln/>
        </p:spPr>
        <p:txBody>
          <a:bodyPr wrap="square" lIns="0" tIns="0" rIns="0" bIns="0" rtlCol="0" anchor="ctr"/>
          <a:lstStyle/>
          <a:p>
            <a:pPr indent="0" marL="0">
              <a:lnSpc>
                <a:spcPct val="115000"/>
              </a:lnSpc>
              <a:buNone/>
            </a:pPr>
            <a:r>
              <a:rPr lang="en-US" sz="1150" dirty="0">
                <a:solidFill>
                  <a:srgbClr val="5B6B78"/>
                </a:solidFill>
                <a:latin typeface="Calibri" pitchFamily="34" charset="0"/>
                <a:ea typeface="Calibri" pitchFamily="34" charset="-122"/>
                <a:cs typeface="Calibri" pitchFamily="34" charset="-120"/>
              </a:rPr>
              <a:t>Ferit zväčšuje indukčnosť a dobre funguje aj pri vyšších frekvenciách — bežná voľba v napájacích zdrojoch.</a:t>
            </a:r>
            <a:endParaRPr lang="en-US" sz="1150" dirty="0"/>
          </a:p>
        </p:txBody>
      </p:sp>
      <p:sp>
        <p:nvSpPr>
          <p:cNvPr id="16" name="Shape 14"/>
          <p:cNvSpPr/>
          <p:nvPr/>
        </p:nvSpPr>
        <p:spPr>
          <a:xfrm>
            <a:off x="548640" y="3840480"/>
            <a:ext cx="5431536" cy="1234440"/>
          </a:xfrm>
          <a:prstGeom prst="roundRect">
            <a:avLst>
              <a:gd name="adj" fmla="val 2222"/>
            </a:avLst>
          </a:prstGeom>
          <a:solidFill>
            <a:srgbClr val="EEF2F5"/>
          </a:solidFill>
          <a:ln/>
        </p:spPr>
      </p:sp>
      <p:sp>
        <p:nvSpPr>
          <p:cNvPr id="17" name="Text 15"/>
          <p:cNvSpPr txBox="1"/>
          <p:nvPr/>
        </p:nvSpPr>
        <p:spPr>
          <a:xfrm>
            <a:off x="777240" y="3968496"/>
            <a:ext cx="4974336" cy="365760"/>
          </a:xfrm>
          <a:prstGeom prst="rect">
            <a:avLst/>
          </a:prstGeom>
          <a:noFill/>
          <a:ln/>
        </p:spPr>
        <p:txBody>
          <a:bodyPr wrap="square" lIns="0" tIns="0" rIns="0" bIns="0" rtlCol="0" anchor="ctr"/>
          <a:lstStyle/>
          <a:p>
            <a:pPr indent="0" marL="0">
              <a:buNone/>
            </a:pPr>
            <a:r>
              <a:rPr lang="en-US" sz="1450" b="1" dirty="0">
                <a:solidFill>
                  <a:srgbClr val="263543"/>
                </a:solidFill>
                <a:latin typeface="Cambria" pitchFamily="34" charset="0"/>
                <a:ea typeface="Cambria" pitchFamily="34" charset="-122"/>
                <a:cs typeface="Cambria" pitchFamily="34" charset="-120"/>
              </a:rPr>
              <a:t>Cievka so železným jadrom</a:t>
            </a:r>
            <a:endParaRPr lang="en-US" sz="1450" dirty="0"/>
          </a:p>
        </p:txBody>
      </p:sp>
      <p:sp>
        <p:nvSpPr>
          <p:cNvPr id="18" name="Text 16"/>
          <p:cNvSpPr txBox="1"/>
          <p:nvPr/>
        </p:nvSpPr>
        <p:spPr>
          <a:xfrm>
            <a:off x="777240" y="4352544"/>
            <a:ext cx="4974336" cy="640080"/>
          </a:xfrm>
          <a:prstGeom prst="rect">
            <a:avLst/>
          </a:prstGeom>
          <a:noFill/>
          <a:ln/>
        </p:spPr>
        <p:txBody>
          <a:bodyPr wrap="square" lIns="0" tIns="0" rIns="0" bIns="0" rtlCol="0" anchor="ctr"/>
          <a:lstStyle/>
          <a:p>
            <a:pPr indent="0" marL="0">
              <a:lnSpc>
                <a:spcPct val="115000"/>
              </a:lnSpc>
              <a:buNone/>
            </a:pPr>
            <a:r>
              <a:rPr lang="en-US" sz="1150" dirty="0">
                <a:solidFill>
                  <a:srgbClr val="5B6B78"/>
                </a:solidFill>
                <a:latin typeface="Calibri" pitchFamily="34" charset="0"/>
                <a:ea typeface="Calibri" pitchFamily="34" charset="-122"/>
                <a:cs typeface="Calibri" pitchFamily="34" charset="-120"/>
              </a:rPr>
              <a:t>Najväčšia indukčnosť pri danom počte závitov — používa sa pri nízkych frekvenciách (tlmivky, transformátory 50 Hz).</a:t>
            </a:r>
            <a:endParaRPr lang="en-US" sz="1150" dirty="0"/>
          </a:p>
        </p:txBody>
      </p:sp>
      <p:sp>
        <p:nvSpPr>
          <p:cNvPr id="19" name="Shape 17"/>
          <p:cNvSpPr/>
          <p:nvPr/>
        </p:nvSpPr>
        <p:spPr>
          <a:xfrm>
            <a:off x="6181344" y="3840480"/>
            <a:ext cx="5431536" cy="1234440"/>
          </a:xfrm>
          <a:prstGeom prst="roundRect">
            <a:avLst>
              <a:gd name="adj" fmla="val 2222"/>
            </a:avLst>
          </a:prstGeom>
          <a:solidFill>
            <a:srgbClr val="EEF2F5"/>
          </a:solidFill>
          <a:ln/>
        </p:spPr>
      </p:sp>
      <p:sp>
        <p:nvSpPr>
          <p:cNvPr id="20" name="Text 18"/>
          <p:cNvSpPr txBox="1"/>
          <p:nvPr/>
        </p:nvSpPr>
        <p:spPr>
          <a:xfrm>
            <a:off x="6409944" y="3968496"/>
            <a:ext cx="4974336" cy="365760"/>
          </a:xfrm>
          <a:prstGeom prst="rect">
            <a:avLst/>
          </a:prstGeom>
          <a:noFill/>
          <a:ln/>
        </p:spPr>
        <p:txBody>
          <a:bodyPr wrap="square" lIns="0" tIns="0" rIns="0" bIns="0" rtlCol="0" anchor="ctr"/>
          <a:lstStyle/>
          <a:p>
            <a:pPr indent="0" marL="0">
              <a:buNone/>
            </a:pPr>
            <a:r>
              <a:rPr lang="en-US" sz="1450" b="1" dirty="0">
                <a:solidFill>
                  <a:srgbClr val="263543"/>
                </a:solidFill>
                <a:latin typeface="Cambria" pitchFamily="34" charset="0"/>
                <a:ea typeface="Cambria" pitchFamily="34" charset="-122"/>
                <a:cs typeface="Cambria" pitchFamily="34" charset="-120"/>
              </a:rPr>
              <a:t>Tlmivka (výkonová cievka)</a:t>
            </a:r>
            <a:endParaRPr lang="en-US" sz="1450" dirty="0"/>
          </a:p>
        </p:txBody>
      </p:sp>
      <p:sp>
        <p:nvSpPr>
          <p:cNvPr id="21" name="Text 19"/>
          <p:cNvSpPr txBox="1"/>
          <p:nvPr/>
        </p:nvSpPr>
        <p:spPr>
          <a:xfrm>
            <a:off x="6409944" y="4352544"/>
            <a:ext cx="4974336" cy="640080"/>
          </a:xfrm>
          <a:prstGeom prst="rect">
            <a:avLst/>
          </a:prstGeom>
          <a:noFill/>
          <a:ln/>
        </p:spPr>
        <p:txBody>
          <a:bodyPr wrap="square" lIns="0" tIns="0" rIns="0" bIns="0" rtlCol="0" anchor="ctr"/>
          <a:lstStyle/>
          <a:p>
            <a:pPr indent="0" marL="0">
              <a:lnSpc>
                <a:spcPct val="115000"/>
              </a:lnSpc>
              <a:buNone/>
            </a:pPr>
            <a:r>
              <a:rPr lang="en-US" sz="1150" dirty="0">
                <a:solidFill>
                  <a:srgbClr val="5B6B78"/>
                </a:solidFill>
                <a:latin typeface="Calibri" pitchFamily="34" charset="0"/>
                <a:ea typeface="Calibri" pitchFamily="34" charset="-122"/>
                <a:cs typeface="Calibri" pitchFamily="34" charset="-120"/>
              </a:rPr>
              <a:t>Cievka navrhnutá na obmedzenie zvlnenia prúdu vo výkonových obvodoch, napr. v spínaných zdrojoch.</a:t>
            </a:r>
            <a:endParaRPr lang="en-US" sz="1150" dirty="0"/>
          </a:p>
        </p:txBody>
      </p:sp>
      <p:sp>
        <p:nvSpPr>
          <p:cNvPr id="22" name="Text 20"/>
          <p:cNvSpPr txBox="1"/>
          <p:nvPr/>
        </p:nvSpPr>
        <p:spPr>
          <a:xfrm>
            <a:off x="548640" y="5806440"/>
            <a:ext cx="11064240" cy="457200"/>
          </a:xfrm>
          <a:prstGeom prst="rect">
            <a:avLst/>
          </a:prstGeom>
          <a:noFill/>
          <a:ln/>
        </p:spPr>
        <p:txBody>
          <a:bodyPr wrap="square" lIns="0" tIns="0" rIns="0" bIns="0" rtlCol="0" anchor="ctr"/>
          <a:lstStyle/>
          <a:p>
            <a:pPr indent="0" marL="0">
              <a:buNone/>
            </a:pPr>
            <a:r>
              <a:rPr lang="en-US" sz="1200" i="1" dirty="0">
                <a:solidFill>
                  <a:srgbClr val="5B7B93"/>
                </a:solidFill>
                <a:latin typeface="Calibri" pitchFamily="34" charset="0"/>
                <a:ea typeface="Calibri" pitchFamily="34" charset="-122"/>
                <a:cs typeface="Calibri" pitchFamily="34" charset="-120"/>
              </a:rPr>
              <a:t>Puzdro cievky zvyčajne nemá farebný kód ani číselný kód ako rezistor či kondenzátor — hodnota indukčnosti býva vytlačená priamo alebo uvedená v katalógovom liste.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8503920" y="1051560"/>
            <a:ext cx="3657600" cy="4754880"/>
          </a:xfrm>
          <a:prstGeom prst="rect">
            <a:avLst/>
          </a:prstGeom>
          <a:noFill/>
          <a:ln/>
        </p:spPr>
        <p:txBody>
          <a:bodyPr wrap="square" lIns="0" tIns="0" rIns="0" bIns="0" rtlCol="0" anchor="ctr"/>
          <a:lstStyle/>
          <a:p>
            <a:pPr algn="ctr" indent="0" marL="0">
              <a:buNone/>
            </a:pPr>
            <a:r>
              <a:rPr lang="en-US" sz="30000" b="1" dirty="0">
                <a:solidFill>
                  <a:srgbClr val="EEF2F5"/>
                </a:solidFill>
                <a:latin typeface="Consolas" pitchFamily="34" charset="0"/>
                <a:ea typeface="Consolas" pitchFamily="34" charset="-122"/>
                <a:cs typeface="Consolas" pitchFamily="34" charset="-120"/>
              </a:rPr>
              <a:t>B</a:t>
            </a:r>
            <a:endParaRPr lang="en-US" sz="30000" dirty="0"/>
          </a:p>
        </p:txBody>
      </p:sp>
      <p:sp>
        <p:nvSpPr>
          <p:cNvPr id="3" name="Shape 1"/>
          <p:cNvSpPr/>
          <p:nvPr/>
        </p:nvSpPr>
        <p:spPr>
          <a:xfrm>
            <a:off x="822960" y="1417320"/>
            <a:ext cx="960120" cy="0"/>
          </a:xfrm>
          <a:prstGeom prst="line">
            <a:avLst/>
          </a:prstGeom>
          <a:noFill/>
          <a:ln w="15875">
            <a:solidFill>
              <a:srgbClr val="2C5C56"/>
            </a:solidFill>
            <a:prstDash val="solid"/>
          </a:ln>
        </p:spPr>
      </p:sp>
      <p:sp>
        <p:nvSpPr>
          <p:cNvPr id="4" name="Shape 2"/>
          <p:cNvSpPr/>
          <p:nvPr/>
        </p:nvSpPr>
        <p:spPr>
          <a:xfrm>
            <a:off x="1783080" y="1417320"/>
            <a:ext cx="0" cy="528066"/>
          </a:xfrm>
          <a:prstGeom prst="line">
            <a:avLst/>
          </a:prstGeom>
          <a:noFill/>
          <a:ln w="15875">
            <a:solidFill>
              <a:srgbClr val="2C5C56"/>
            </a:solidFill>
            <a:prstDash val="solid"/>
          </a:ln>
        </p:spPr>
      </p:sp>
      <p:sp>
        <p:nvSpPr>
          <p:cNvPr id="5" name="Shape 3"/>
          <p:cNvSpPr/>
          <p:nvPr/>
        </p:nvSpPr>
        <p:spPr>
          <a:xfrm>
            <a:off x="793699" y="1388059"/>
            <a:ext cx="58522" cy="58522"/>
          </a:xfrm>
          <a:prstGeom prst="ellipse">
            <a:avLst/>
          </a:prstGeom>
          <a:solidFill>
            <a:srgbClr val="2C5C56"/>
          </a:solidFill>
          <a:ln/>
        </p:spPr>
      </p:sp>
      <p:sp>
        <p:nvSpPr>
          <p:cNvPr id="6" name="Shape 4"/>
          <p:cNvSpPr/>
          <p:nvPr/>
        </p:nvSpPr>
        <p:spPr>
          <a:xfrm>
            <a:off x="1753819" y="1388059"/>
            <a:ext cx="58522" cy="58522"/>
          </a:xfrm>
          <a:prstGeom prst="ellipse">
            <a:avLst/>
          </a:prstGeom>
          <a:solidFill>
            <a:srgbClr val="2C5C56"/>
          </a:solidFill>
          <a:ln/>
        </p:spPr>
      </p:sp>
      <p:sp>
        <p:nvSpPr>
          <p:cNvPr id="7" name="Shape 5"/>
          <p:cNvSpPr/>
          <p:nvPr/>
        </p:nvSpPr>
        <p:spPr>
          <a:xfrm>
            <a:off x="1753819" y="1916125"/>
            <a:ext cx="58522" cy="58522"/>
          </a:xfrm>
          <a:prstGeom prst="ellipse">
            <a:avLst/>
          </a:prstGeom>
          <a:solidFill>
            <a:srgbClr val="2C5C56"/>
          </a:solidFill>
          <a:ln/>
        </p:spPr>
      </p:sp>
      <p:sp>
        <p:nvSpPr>
          <p:cNvPr id="8" name="Text 6"/>
          <p:cNvSpPr txBox="1"/>
          <p:nvPr/>
        </p:nvSpPr>
        <p:spPr>
          <a:xfrm>
            <a:off x="822960" y="2514600"/>
            <a:ext cx="8229600" cy="365760"/>
          </a:xfrm>
          <a:prstGeom prst="rect">
            <a:avLst/>
          </a:prstGeom>
          <a:noFill/>
          <a:ln/>
        </p:spPr>
        <p:txBody>
          <a:bodyPr wrap="square" lIns="0" tIns="0" rIns="0" bIns="0" rtlCol="0" anchor="ctr"/>
          <a:lstStyle/>
          <a:p>
            <a:pPr indent="0" marL="0">
              <a:buNone/>
            </a:pPr>
            <a:r>
              <a:rPr lang="en-US" sz="1400" spc="200" kern="0" dirty="0">
                <a:solidFill>
                  <a:srgbClr val="0E7A6C"/>
                </a:solidFill>
                <a:latin typeface="Consolas" pitchFamily="34" charset="0"/>
                <a:ea typeface="Consolas" pitchFamily="34" charset="-122"/>
                <a:cs typeface="Consolas" pitchFamily="34" charset="-120"/>
              </a:rPr>
              <a:t>BLOK B</a:t>
            </a:r>
            <a:endParaRPr lang="en-US" sz="1400" dirty="0"/>
          </a:p>
        </p:txBody>
      </p:sp>
      <p:sp>
        <p:nvSpPr>
          <p:cNvPr id="9" name="Text 7"/>
          <p:cNvSpPr txBox="1"/>
          <p:nvPr/>
        </p:nvSpPr>
        <p:spPr>
          <a:xfrm>
            <a:off x="822960" y="2880360"/>
            <a:ext cx="7498080" cy="1188720"/>
          </a:xfrm>
          <a:prstGeom prst="rect">
            <a:avLst/>
          </a:prstGeom>
          <a:noFill/>
          <a:ln/>
        </p:spPr>
        <p:txBody>
          <a:bodyPr wrap="square" lIns="0" tIns="0" rIns="0" bIns="0" rtlCol="0" anchor="ctr"/>
          <a:lstStyle/>
          <a:p>
            <a:pPr indent="0" marL="0">
              <a:buNone/>
            </a:pPr>
            <a:r>
              <a:rPr lang="en-US" sz="3800" b="1" dirty="0">
                <a:solidFill>
                  <a:srgbClr val="263543"/>
                </a:solidFill>
                <a:latin typeface="Cambria" pitchFamily="34" charset="0"/>
                <a:ea typeface="Cambria" pitchFamily="34" charset="-122"/>
                <a:cs typeface="Cambria" pitchFamily="34" charset="-120"/>
              </a:rPr>
              <a:t>Cievka v jednosmernom a striedavom obvode</a:t>
            </a:r>
            <a:endParaRPr lang="en-US" sz="3800" dirty="0"/>
          </a:p>
        </p:txBody>
      </p:sp>
      <p:sp>
        <p:nvSpPr>
          <p:cNvPr id="10" name="Text 8"/>
          <p:cNvSpPr txBox="1"/>
          <p:nvPr/>
        </p:nvSpPr>
        <p:spPr>
          <a:xfrm>
            <a:off x="822960" y="4023360"/>
            <a:ext cx="6949440" cy="822960"/>
          </a:xfrm>
          <a:prstGeom prst="rect">
            <a:avLst/>
          </a:prstGeom>
          <a:noFill/>
          <a:ln/>
        </p:spPr>
        <p:txBody>
          <a:bodyPr wrap="square" lIns="0" tIns="0" rIns="0" bIns="0" rtlCol="0" anchor="ctr"/>
          <a:lstStyle/>
          <a:p>
            <a:pPr indent="0" marL="0">
              <a:buNone/>
            </a:pPr>
            <a:r>
              <a:rPr lang="en-US" sz="1600" dirty="0">
                <a:solidFill>
                  <a:srgbClr val="5B6B78"/>
                </a:solidFill>
                <a:latin typeface="Calibri" pitchFamily="34" charset="0"/>
                <a:ea typeface="Calibri" pitchFamily="34" charset="-122"/>
                <a:cs typeface="Calibri" pitchFamily="34" charset="-120"/>
              </a:rPr>
              <a:t>Ako sa cievka správa pri zapnutí prúdu a ako reaguje na rôzne frekvencie</a:t>
            </a:r>
            <a:endParaRPr lang="en-US" sz="1600" dirty="0"/>
          </a:p>
        </p:txBody>
      </p:sp>
      <p:sp>
        <p:nvSpPr>
          <p:cNvPr id="11" name="Shape 9"/>
          <p:cNvSpPr/>
          <p:nvPr/>
        </p:nvSpPr>
        <p:spPr>
          <a:xfrm>
            <a:off x="822960" y="5029200"/>
            <a:ext cx="91440" cy="91440"/>
          </a:xfrm>
          <a:prstGeom prst="ellipse">
            <a:avLst/>
          </a:prstGeom>
          <a:solidFill>
            <a:srgbClr val="D7DFE5"/>
          </a:solidFill>
          <a:ln/>
        </p:spPr>
      </p:sp>
      <p:sp>
        <p:nvSpPr>
          <p:cNvPr id="12" name="Shape 10"/>
          <p:cNvSpPr/>
          <p:nvPr/>
        </p:nvSpPr>
        <p:spPr>
          <a:xfrm>
            <a:off x="1042416" y="5029200"/>
            <a:ext cx="91440" cy="91440"/>
          </a:xfrm>
          <a:prstGeom prst="ellipse">
            <a:avLst/>
          </a:prstGeom>
          <a:solidFill>
            <a:srgbClr val="0E7A6C"/>
          </a:solidFill>
          <a:ln/>
        </p:spPr>
      </p:sp>
      <p:sp>
        <p:nvSpPr>
          <p:cNvPr id="13" name="Shape 11"/>
          <p:cNvSpPr/>
          <p:nvPr/>
        </p:nvSpPr>
        <p:spPr>
          <a:xfrm>
            <a:off x="1261872" y="5029200"/>
            <a:ext cx="91440" cy="91440"/>
          </a:xfrm>
          <a:prstGeom prst="ellipse">
            <a:avLst/>
          </a:prstGeom>
          <a:solidFill>
            <a:srgbClr val="D7DFE5"/>
          </a:solidFill>
          <a:ln/>
        </p:spPr>
      </p:sp>
      <p:sp>
        <p:nvSpPr>
          <p:cNvPr id="14" name="Text 12"/>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a:t>
            </a:r>
            <a:endParaRPr lang="en-US" sz="900" dirty="0"/>
          </a:p>
        </p:txBody>
      </p:sp>
      <p:sp>
        <p:nvSpPr>
          <p:cNvPr id="15" name="Text 13"/>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B · RL OBVOD</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Cievka v jednosmernom obvode</a:t>
            </a:r>
            <a:endParaRPr lang="en-US" sz="2700" dirty="0"/>
          </a:p>
        </p:txBody>
      </p:sp>
      <p:sp>
        <p:nvSpPr>
          <p:cNvPr id="4" name="Shape 2"/>
          <p:cNvSpPr/>
          <p:nvPr/>
        </p:nvSpPr>
        <p:spPr>
          <a:xfrm>
            <a:off x="11018520" y="484632"/>
            <a:ext cx="91440" cy="91440"/>
          </a:xfrm>
          <a:prstGeom prst="ellipse">
            <a:avLst/>
          </a:prstGeom>
          <a:solidFill>
            <a:srgbClr val="D7DFE5"/>
          </a:solidFill>
          <a:ln/>
        </p:spPr>
      </p:sp>
      <p:sp>
        <p:nvSpPr>
          <p:cNvPr id="5" name="Shape 3"/>
          <p:cNvSpPr/>
          <p:nvPr/>
        </p:nvSpPr>
        <p:spPr>
          <a:xfrm>
            <a:off x="11237976" y="484632"/>
            <a:ext cx="91440" cy="91440"/>
          </a:xfrm>
          <a:prstGeom prst="ellipse">
            <a:avLst/>
          </a:prstGeom>
          <a:solidFill>
            <a:srgbClr val="0E7A6C"/>
          </a:solidFill>
          <a:ln/>
        </p:spPr>
      </p:sp>
      <p:sp>
        <p:nvSpPr>
          <p:cNvPr id="6" name="Shape 4"/>
          <p:cNvSpPr/>
          <p:nvPr/>
        </p:nvSpPr>
        <p:spPr>
          <a:xfrm>
            <a:off x="11457432" y="484632"/>
            <a:ext cx="91440" cy="91440"/>
          </a:xfrm>
          <a:prstGeom prst="ellipse">
            <a:avLst/>
          </a:prstGeom>
          <a:solidFill>
            <a:srgbClr val="D7DFE5"/>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Jednosmerný a striedavý obvod</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11</a:t>
            </a:r>
            <a:endParaRPr lang="en-US" sz="900" dirty="0"/>
          </a:p>
        </p:txBody>
      </p:sp>
      <p:sp>
        <p:nvSpPr>
          <p:cNvPr id="9" name="Text 7"/>
          <p:cNvSpPr txBox="1"/>
          <p:nvPr/>
        </p:nvSpPr>
        <p:spPr>
          <a:xfrm>
            <a:off x="548640" y="1554480"/>
            <a:ext cx="11064240" cy="594360"/>
          </a:xfrm>
          <a:prstGeom prst="rect">
            <a:avLst/>
          </a:prstGeom>
          <a:noFill/>
          <a:ln/>
        </p:spPr>
        <p:txBody>
          <a:bodyPr wrap="square" lIns="0" tIns="0" rIns="0" bIns="0" rtlCol="0" anchor="ctr"/>
          <a:lstStyle/>
          <a:p>
            <a:pPr indent="0" marL="0">
              <a:lnSpc>
                <a:spcPct val="125000"/>
              </a:lnSpc>
              <a:buNone/>
            </a:pPr>
            <a:r>
              <a:rPr lang="en-US" sz="1450" dirty="0">
                <a:solidFill>
                  <a:srgbClr val="263543"/>
                </a:solidFill>
                <a:latin typeface="Calibri" pitchFamily="34" charset="0"/>
                <a:ea typeface="Calibri" pitchFamily="34" charset="-122"/>
                <a:cs typeface="Calibri" pitchFamily="34" charset="-120"/>
              </a:rPr>
              <a:t>Cievka sa bráni náhlej zmene prúdu — pri zopnutí spínača prúd cez ňu nenarastie okamžite, ale postupne, exponenciálne. Rýchlosť nárastu určuje časová konštanta τ (tau) RL obvodu.</a:t>
            </a:r>
            <a:endParaRPr lang="en-US" sz="1450" dirty="0"/>
          </a:p>
        </p:txBody>
      </p:sp>
      <p:sp>
        <p:nvSpPr>
          <p:cNvPr id="10" name="Shape 8"/>
          <p:cNvSpPr/>
          <p:nvPr/>
        </p:nvSpPr>
        <p:spPr>
          <a:xfrm>
            <a:off x="548640" y="2286000"/>
            <a:ext cx="2926080" cy="777240"/>
          </a:xfrm>
          <a:prstGeom prst="roundRect">
            <a:avLst>
              <a:gd name="adj" fmla="val 3529"/>
            </a:avLst>
          </a:prstGeom>
          <a:solidFill>
            <a:srgbClr val="263543"/>
          </a:solidFill>
          <a:ln/>
        </p:spPr>
      </p:sp>
      <p:pic>
        <p:nvPicPr>
          <p:cNvPr id="11" name="Image 0" descr="/home/claude/lekcia04/assets/f_tau_rl.png">    </p:cNvPr>
          <p:cNvPicPr>
            <a:picLocks noChangeAspect="1"/>
          </p:cNvPicPr>
          <p:nvPr/>
        </p:nvPicPr>
        <p:blipFill>
          <a:blip r:embed="rId1"/>
          <a:stretch>
            <a:fillRect/>
          </a:stretch>
        </p:blipFill>
        <p:spPr>
          <a:xfrm>
            <a:off x="1743798" y="2468880"/>
            <a:ext cx="535764" cy="411480"/>
          </a:xfrm>
          <a:prstGeom prst="rect">
            <a:avLst/>
          </a:prstGeom>
        </p:spPr>
      </p:pic>
      <p:sp>
        <p:nvSpPr>
          <p:cNvPr id="12" name="Text 9"/>
          <p:cNvSpPr txBox="1"/>
          <p:nvPr/>
        </p:nvSpPr>
        <p:spPr>
          <a:xfrm>
            <a:off x="548640" y="3246120"/>
            <a:ext cx="5577840" cy="914400"/>
          </a:xfrm>
          <a:prstGeom prst="rect">
            <a:avLst/>
          </a:prstGeom>
          <a:noFill/>
          <a:ln/>
        </p:spPr>
        <p:txBody>
          <a:bodyPr wrap="square" lIns="0" tIns="0" rIns="0" bIns="0" rtlCol="0" anchor="ctr"/>
          <a:lstStyle/>
          <a:p>
            <a:pPr indent="0" marL="0">
              <a:lnSpc>
                <a:spcPct val="125000"/>
              </a:lnSpc>
              <a:buNone/>
            </a:pPr>
            <a:r>
              <a:rPr lang="en-US" sz="1250" dirty="0">
                <a:solidFill>
                  <a:srgbClr val="5B6B78"/>
                </a:solidFill>
                <a:latin typeface="Calibri" pitchFamily="34" charset="0"/>
                <a:ea typeface="Calibri" pitchFamily="34" charset="-122"/>
                <a:cs typeface="Calibri" pitchFamily="34" charset="-120"/>
              </a:rPr>
              <a:t>τ v sekundách, keď L je v henry a R v ohmoch. Je to čas, za ktorý prúd narastie na približne 63 % konečnej hodnoty.</a:t>
            </a:r>
            <a:endParaRPr lang="en-US" sz="1250" dirty="0"/>
          </a:p>
        </p:txBody>
      </p:sp>
      <p:sp>
        <p:nvSpPr>
          <p:cNvPr id="13" name="Text 10"/>
          <p:cNvSpPr txBox="1"/>
          <p:nvPr/>
        </p:nvSpPr>
        <p:spPr>
          <a:xfrm>
            <a:off x="548640" y="4041648"/>
            <a:ext cx="5577840" cy="274320"/>
          </a:xfrm>
          <a:prstGeom prst="rect">
            <a:avLst/>
          </a:prstGeom>
          <a:noFill/>
          <a:ln/>
        </p:spPr>
        <p:txBody>
          <a:bodyPr wrap="square" lIns="0" tIns="0" rIns="0" bIns="0" rtlCol="0" anchor="ctr"/>
          <a:lstStyle/>
          <a:p>
            <a:pPr indent="0" marL="0">
              <a:buNone/>
            </a:pPr>
            <a:r>
              <a:rPr lang="en-US" sz="1200" i="1" dirty="0">
                <a:solidFill>
                  <a:srgbClr val="5B7B93"/>
                </a:solidFill>
                <a:latin typeface="Calibri" pitchFamily="34" charset="0"/>
                <a:ea typeface="Calibri" pitchFamily="34" charset="-122"/>
                <a:cs typeface="Calibri" pitchFamily="34" charset="-120"/>
              </a:rPr>
              <a:t>Rovnaké pravidlo ako pri kondenzátore: po 5τ je dej prakticky hotový (≈ 99 %).</a:t>
            </a:r>
            <a:endParaRPr lang="en-US" sz="1200" dirty="0"/>
          </a:p>
        </p:txBody>
      </p:sp>
      <p:pic>
        <p:nvPicPr>
          <p:cNvPr id="14" name="Image 1" descr="/home/claude/lekcia04/assets/rl_charge.png">    </p:cNvPr>
          <p:cNvPicPr>
            <a:picLocks noChangeAspect="1"/>
          </p:cNvPicPr>
          <p:nvPr/>
        </p:nvPicPr>
        <p:blipFill>
          <a:blip r:embed="rId2"/>
          <a:stretch>
            <a:fillRect/>
          </a:stretch>
        </p:blipFill>
        <p:spPr>
          <a:xfrm>
            <a:off x="6309360" y="1965960"/>
            <a:ext cx="3683726" cy="2148840"/>
          </a:xfrm>
          <a:prstGeom prst="rect">
            <a:avLst/>
          </a:prstGeom>
        </p:spPr>
      </p:pic>
      <p:sp>
        <p:nvSpPr>
          <p:cNvPr id="15" name="Text 11"/>
          <p:cNvSpPr txBox="1"/>
          <p:nvPr/>
        </p:nvSpPr>
        <p:spPr>
          <a:xfrm>
            <a:off x="548640" y="4434840"/>
            <a:ext cx="4572000" cy="274320"/>
          </a:xfrm>
          <a:prstGeom prst="rect">
            <a:avLst/>
          </a:prstGeom>
          <a:noFill/>
          <a:ln/>
        </p:spPr>
        <p:txBody>
          <a:bodyPr wrap="square" lIns="0" tIns="0" rIns="0" bIns="0" rtlCol="0" anchor="ctr"/>
          <a:lstStyle/>
          <a:p>
            <a:pPr indent="0" marL="0">
              <a:buNone/>
            </a:pPr>
            <a:r>
              <a:rPr lang="en-US" sz="1100" b="1" spc="120" kern="0" dirty="0">
                <a:solidFill>
                  <a:srgbClr val="5B7B93"/>
                </a:solidFill>
                <a:latin typeface="Calibri" pitchFamily="34" charset="0"/>
                <a:ea typeface="Calibri" pitchFamily="34" charset="-122"/>
                <a:cs typeface="Calibri" pitchFamily="34" charset="-120"/>
              </a:rPr>
              <a:t>PRIEBEH NÁRASTU PRÚDU</a:t>
            </a:r>
            <a:endParaRPr lang="en-US" sz="1100" dirty="0"/>
          </a:p>
        </p:txBody>
      </p:sp>
      <p:sp>
        <p:nvSpPr>
          <p:cNvPr id="16" name="Shape 12"/>
          <p:cNvSpPr/>
          <p:nvPr/>
        </p:nvSpPr>
        <p:spPr>
          <a:xfrm>
            <a:off x="548640" y="6172200"/>
            <a:ext cx="1920240" cy="0"/>
          </a:xfrm>
          <a:prstGeom prst="rect">
            <a:avLst/>
          </a:prstGeom>
          <a:solidFill>
            <a:srgbClr val="9FB3C2"/>
          </a:solidFill>
          <a:ln/>
        </p:spPr>
      </p:sp>
      <p:sp>
        <p:nvSpPr>
          <p:cNvPr id="17" name="Text 13"/>
          <p:cNvSpPr txBox="1"/>
          <p:nvPr/>
        </p:nvSpPr>
        <p:spPr>
          <a:xfrm>
            <a:off x="548640" y="5879592"/>
            <a:ext cx="1920240" cy="256032"/>
          </a:xfrm>
          <a:prstGeom prst="rect">
            <a:avLst/>
          </a:prstGeom>
          <a:noFill/>
          <a:ln/>
        </p:spPr>
        <p:txBody>
          <a:bodyPr wrap="square" lIns="0" tIns="0" rIns="0" bIns="0" rtlCol="0" anchor="ctr"/>
          <a:lstStyle/>
          <a:p>
            <a:pPr algn="ctr" indent="0" marL="0">
              <a:buNone/>
            </a:pPr>
            <a:r>
              <a:rPr lang="en-US" sz="1100" b="1" dirty="0">
                <a:solidFill>
                  <a:srgbClr val="263543"/>
                </a:solidFill>
                <a:latin typeface="Calibri" pitchFamily="34" charset="0"/>
                <a:ea typeface="Calibri" pitchFamily="34" charset="-122"/>
                <a:cs typeface="Calibri" pitchFamily="34" charset="-120"/>
              </a:rPr>
              <a:t>0 %</a:t>
            </a:r>
            <a:endParaRPr lang="en-US" sz="1100" dirty="0"/>
          </a:p>
        </p:txBody>
      </p:sp>
      <p:sp>
        <p:nvSpPr>
          <p:cNvPr id="18" name="Text 14"/>
          <p:cNvSpPr txBox="1"/>
          <p:nvPr/>
        </p:nvSpPr>
        <p:spPr>
          <a:xfrm>
            <a:off x="548640" y="6217920"/>
            <a:ext cx="1920240" cy="274320"/>
          </a:xfrm>
          <a:prstGeom prst="rect">
            <a:avLst/>
          </a:prstGeom>
          <a:noFill/>
          <a:ln/>
        </p:spPr>
        <p:txBody>
          <a:bodyPr wrap="square" lIns="0" tIns="0" rIns="0" bIns="0" rtlCol="0" anchor="ctr"/>
          <a:lstStyle/>
          <a:p>
            <a:pPr algn="ctr" indent="0" marL="0">
              <a:buNone/>
            </a:pPr>
            <a:r>
              <a:rPr lang="en-US" sz="1200" b="1" dirty="0">
                <a:solidFill>
                  <a:srgbClr val="5B6B78"/>
                </a:solidFill>
                <a:latin typeface="Cambria" pitchFamily="34" charset="0"/>
                <a:ea typeface="Cambria" pitchFamily="34" charset="-122"/>
                <a:cs typeface="Cambria" pitchFamily="34" charset="-120"/>
              </a:rPr>
              <a:t>0</a:t>
            </a:r>
            <a:endParaRPr lang="en-US" sz="1200" dirty="0"/>
          </a:p>
        </p:txBody>
      </p:sp>
      <p:sp>
        <p:nvSpPr>
          <p:cNvPr id="19" name="Shape 15"/>
          <p:cNvSpPr/>
          <p:nvPr/>
        </p:nvSpPr>
        <p:spPr>
          <a:xfrm>
            <a:off x="2606040" y="5279288"/>
            <a:ext cx="1920240" cy="892912"/>
          </a:xfrm>
          <a:prstGeom prst="rect">
            <a:avLst/>
          </a:prstGeom>
          <a:solidFill>
            <a:srgbClr val="9FB3C2"/>
          </a:solidFill>
          <a:ln/>
        </p:spPr>
      </p:sp>
      <p:sp>
        <p:nvSpPr>
          <p:cNvPr id="20" name="Text 16"/>
          <p:cNvSpPr txBox="1"/>
          <p:nvPr/>
        </p:nvSpPr>
        <p:spPr>
          <a:xfrm>
            <a:off x="2606040" y="4986680"/>
            <a:ext cx="1920240" cy="256032"/>
          </a:xfrm>
          <a:prstGeom prst="rect">
            <a:avLst/>
          </a:prstGeom>
          <a:noFill/>
          <a:ln/>
        </p:spPr>
        <p:txBody>
          <a:bodyPr wrap="square" lIns="0" tIns="0" rIns="0" bIns="0" rtlCol="0" anchor="ctr"/>
          <a:lstStyle/>
          <a:p>
            <a:pPr algn="ctr" indent="0" marL="0">
              <a:buNone/>
            </a:pPr>
            <a:r>
              <a:rPr lang="en-US" sz="1100" b="1" dirty="0">
                <a:solidFill>
                  <a:srgbClr val="263543"/>
                </a:solidFill>
                <a:latin typeface="Calibri" pitchFamily="34" charset="0"/>
                <a:ea typeface="Calibri" pitchFamily="34" charset="-122"/>
                <a:cs typeface="Calibri" pitchFamily="34" charset="-120"/>
              </a:rPr>
              <a:t>63 %</a:t>
            </a:r>
            <a:endParaRPr lang="en-US" sz="1100" dirty="0"/>
          </a:p>
        </p:txBody>
      </p:sp>
      <p:sp>
        <p:nvSpPr>
          <p:cNvPr id="21" name="Text 17"/>
          <p:cNvSpPr txBox="1"/>
          <p:nvPr/>
        </p:nvSpPr>
        <p:spPr>
          <a:xfrm>
            <a:off x="2606040" y="6217920"/>
            <a:ext cx="1920240" cy="274320"/>
          </a:xfrm>
          <a:prstGeom prst="rect">
            <a:avLst/>
          </a:prstGeom>
          <a:noFill/>
          <a:ln/>
        </p:spPr>
        <p:txBody>
          <a:bodyPr wrap="square" lIns="0" tIns="0" rIns="0" bIns="0" rtlCol="0" anchor="ctr"/>
          <a:lstStyle/>
          <a:p>
            <a:pPr algn="ctr" indent="0" marL="0">
              <a:buNone/>
            </a:pPr>
            <a:r>
              <a:rPr lang="en-US" sz="1200" b="1" dirty="0">
                <a:solidFill>
                  <a:srgbClr val="5B6B78"/>
                </a:solidFill>
                <a:latin typeface="Cambria" pitchFamily="34" charset="0"/>
                <a:ea typeface="Cambria" pitchFamily="34" charset="-122"/>
                <a:cs typeface="Cambria" pitchFamily="34" charset="-120"/>
              </a:rPr>
              <a:t>τ</a:t>
            </a:r>
            <a:endParaRPr lang="en-US" sz="1200" dirty="0"/>
          </a:p>
        </p:txBody>
      </p:sp>
      <p:sp>
        <p:nvSpPr>
          <p:cNvPr id="22" name="Shape 18"/>
          <p:cNvSpPr/>
          <p:nvPr/>
        </p:nvSpPr>
        <p:spPr>
          <a:xfrm>
            <a:off x="4663440" y="4953305"/>
            <a:ext cx="1920240" cy="1218895"/>
          </a:xfrm>
          <a:prstGeom prst="rect">
            <a:avLst/>
          </a:prstGeom>
          <a:solidFill>
            <a:srgbClr val="9FB3C2"/>
          </a:solidFill>
          <a:ln/>
        </p:spPr>
      </p:sp>
      <p:sp>
        <p:nvSpPr>
          <p:cNvPr id="23" name="Text 19"/>
          <p:cNvSpPr txBox="1"/>
          <p:nvPr/>
        </p:nvSpPr>
        <p:spPr>
          <a:xfrm>
            <a:off x="4663440" y="4660697"/>
            <a:ext cx="1920240" cy="256032"/>
          </a:xfrm>
          <a:prstGeom prst="rect">
            <a:avLst/>
          </a:prstGeom>
          <a:noFill/>
          <a:ln/>
        </p:spPr>
        <p:txBody>
          <a:bodyPr wrap="square" lIns="0" tIns="0" rIns="0" bIns="0" rtlCol="0" anchor="ctr"/>
          <a:lstStyle/>
          <a:p>
            <a:pPr algn="ctr" indent="0" marL="0">
              <a:buNone/>
            </a:pPr>
            <a:r>
              <a:rPr lang="en-US" sz="1100" b="1" dirty="0">
                <a:solidFill>
                  <a:srgbClr val="263543"/>
                </a:solidFill>
                <a:latin typeface="Calibri" pitchFamily="34" charset="0"/>
                <a:ea typeface="Calibri" pitchFamily="34" charset="-122"/>
                <a:cs typeface="Calibri" pitchFamily="34" charset="-120"/>
              </a:rPr>
              <a:t>86 %</a:t>
            </a:r>
            <a:endParaRPr lang="en-US" sz="1100" dirty="0"/>
          </a:p>
        </p:txBody>
      </p:sp>
      <p:sp>
        <p:nvSpPr>
          <p:cNvPr id="24" name="Text 20"/>
          <p:cNvSpPr txBox="1"/>
          <p:nvPr/>
        </p:nvSpPr>
        <p:spPr>
          <a:xfrm>
            <a:off x="4663440" y="6217920"/>
            <a:ext cx="1920240" cy="274320"/>
          </a:xfrm>
          <a:prstGeom prst="rect">
            <a:avLst/>
          </a:prstGeom>
          <a:noFill/>
          <a:ln/>
        </p:spPr>
        <p:txBody>
          <a:bodyPr wrap="square" lIns="0" tIns="0" rIns="0" bIns="0" rtlCol="0" anchor="ctr"/>
          <a:lstStyle/>
          <a:p>
            <a:pPr algn="ctr" indent="0" marL="0">
              <a:buNone/>
            </a:pPr>
            <a:r>
              <a:rPr lang="en-US" sz="1200" b="1" dirty="0">
                <a:solidFill>
                  <a:srgbClr val="5B6B78"/>
                </a:solidFill>
                <a:latin typeface="Cambria" pitchFamily="34" charset="0"/>
                <a:ea typeface="Cambria" pitchFamily="34" charset="-122"/>
                <a:cs typeface="Cambria" pitchFamily="34" charset="-120"/>
              </a:rPr>
              <a:t>2τ</a:t>
            </a:r>
            <a:endParaRPr lang="en-US" sz="1200" dirty="0"/>
          </a:p>
        </p:txBody>
      </p:sp>
      <p:sp>
        <p:nvSpPr>
          <p:cNvPr id="25" name="Shape 21"/>
          <p:cNvSpPr/>
          <p:nvPr/>
        </p:nvSpPr>
        <p:spPr>
          <a:xfrm>
            <a:off x="6720840" y="4825746"/>
            <a:ext cx="1920240" cy="1346454"/>
          </a:xfrm>
          <a:prstGeom prst="rect">
            <a:avLst/>
          </a:prstGeom>
          <a:solidFill>
            <a:srgbClr val="9FB3C2"/>
          </a:solidFill>
          <a:ln/>
        </p:spPr>
      </p:sp>
      <p:sp>
        <p:nvSpPr>
          <p:cNvPr id="26" name="Text 22"/>
          <p:cNvSpPr txBox="1"/>
          <p:nvPr/>
        </p:nvSpPr>
        <p:spPr>
          <a:xfrm>
            <a:off x="6720840" y="4533138"/>
            <a:ext cx="1920240" cy="256032"/>
          </a:xfrm>
          <a:prstGeom prst="rect">
            <a:avLst/>
          </a:prstGeom>
          <a:noFill/>
          <a:ln/>
        </p:spPr>
        <p:txBody>
          <a:bodyPr wrap="square" lIns="0" tIns="0" rIns="0" bIns="0" rtlCol="0" anchor="ctr"/>
          <a:lstStyle/>
          <a:p>
            <a:pPr algn="ctr" indent="0" marL="0">
              <a:buNone/>
            </a:pPr>
            <a:r>
              <a:rPr lang="en-US" sz="1100" b="1" dirty="0">
                <a:solidFill>
                  <a:srgbClr val="263543"/>
                </a:solidFill>
                <a:latin typeface="Calibri" pitchFamily="34" charset="0"/>
                <a:ea typeface="Calibri" pitchFamily="34" charset="-122"/>
                <a:cs typeface="Calibri" pitchFamily="34" charset="-120"/>
              </a:rPr>
              <a:t>95 %</a:t>
            </a:r>
            <a:endParaRPr lang="en-US" sz="1100" dirty="0"/>
          </a:p>
        </p:txBody>
      </p:sp>
      <p:sp>
        <p:nvSpPr>
          <p:cNvPr id="27" name="Text 23"/>
          <p:cNvSpPr txBox="1"/>
          <p:nvPr/>
        </p:nvSpPr>
        <p:spPr>
          <a:xfrm>
            <a:off x="6720840" y="6217920"/>
            <a:ext cx="1920240" cy="274320"/>
          </a:xfrm>
          <a:prstGeom prst="rect">
            <a:avLst/>
          </a:prstGeom>
          <a:noFill/>
          <a:ln/>
        </p:spPr>
        <p:txBody>
          <a:bodyPr wrap="square" lIns="0" tIns="0" rIns="0" bIns="0" rtlCol="0" anchor="ctr"/>
          <a:lstStyle/>
          <a:p>
            <a:pPr algn="ctr" indent="0" marL="0">
              <a:buNone/>
            </a:pPr>
            <a:r>
              <a:rPr lang="en-US" sz="1200" b="1" dirty="0">
                <a:solidFill>
                  <a:srgbClr val="5B6B78"/>
                </a:solidFill>
                <a:latin typeface="Cambria" pitchFamily="34" charset="0"/>
                <a:ea typeface="Cambria" pitchFamily="34" charset="-122"/>
                <a:cs typeface="Cambria" pitchFamily="34" charset="-120"/>
              </a:rPr>
              <a:t>3τ</a:t>
            </a:r>
            <a:endParaRPr lang="en-US" sz="1200" dirty="0"/>
          </a:p>
        </p:txBody>
      </p:sp>
      <p:sp>
        <p:nvSpPr>
          <p:cNvPr id="28" name="Shape 24"/>
          <p:cNvSpPr/>
          <p:nvPr/>
        </p:nvSpPr>
        <p:spPr>
          <a:xfrm>
            <a:off x="8778240" y="4769053"/>
            <a:ext cx="1920240" cy="1403147"/>
          </a:xfrm>
          <a:prstGeom prst="rect">
            <a:avLst/>
          </a:prstGeom>
          <a:solidFill>
            <a:srgbClr val="3FE0C5"/>
          </a:solidFill>
          <a:ln/>
        </p:spPr>
      </p:sp>
      <p:sp>
        <p:nvSpPr>
          <p:cNvPr id="29" name="Text 25"/>
          <p:cNvSpPr txBox="1"/>
          <p:nvPr/>
        </p:nvSpPr>
        <p:spPr>
          <a:xfrm>
            <a:off x="8778240" y="4476445"/>
            <a:ext cx="1920240" cy="256032"/>
          </a:xfrm>
          <a:prstGeom prst="rect">
            <a:avLst/>
          </a:prstGeom>
          <a:noFill/>
          <a:ln/>
        </p:spPr>
        <p:txBody>
          <a:bodyPr wrap="square" lIns="0" tIns="0" rIns="0" bIns="0" rtlCol="0" anchor="ctr"/>
          <a:lstStyle/>
          <a:p>
            <a:pPr algn="ctr" indent="0" marL="0">
              <a:buNone/>
            </a:pPr>
            <a:r>
              <a:rPr lang="en-US" sz="1100" b="1" dirty="0">
                <a:solidFill>
                  <a:srgbClr val="263543"/>
                </a:solidFill>
                <a:latin typeface="Calibri" pitchFamily="34" charset="0"/>
                <a:ea typeface="Calibri" pitchFamily="34" charset="-122"/>
                <a:cs typeface="Calibri" pitchFamily="34" charset="-120"/>
              </a:rPr>
              <a:t>99 %</a:t>
            </a:r>
            <a:endParaRPr lang="en-US" sz="1100" dirty="0"/>
          </a:p>
        </p:txBody>
      </p:sp>
      <p:sp>
        <p:nvSpPr>
          <p:cNvPr id="30" name="Text 26"/>
          <p:cNvSpPr txBox="1"/>
          <p:nvPr/>
        </p:nvSpPr>
        <p:spPr>
          <a:xfrm>
            <a:off x="8778240" y="6217920"/>
            <a:ext cx="1920240" cy="274320"/>
          </a:xfrm>
          <a:prstGeom prst="rect">
            <a:avLst/>
          </a:prstGeom>
          <a:noFill/>
          <a:ln/>
        </p:spPr>
        <p:txBody>
          <a:bodyPr wrap="square" lIns="0" tIns="0" rIns="0" bIns="0" rtlCol="0" anchor="ctr"/>
          <a:lstStyle/>
          <a:p>
            <a:pPr algn="ctr" indent="0" marL="0">
              <a:buNone/>
            </a:pPr>
            <a:r>
              <a:rPr lang="en-US" sz="1200" b="1" dirty="0">
                <a:solidFill>
                  <a:srgbClr val="5B6B78"/>
                </a:solidFill>
                <a:latin typeface="Cambria" pitchFamily="34" charset="0"/>
                <a:ea typeface="Cambria" pitchFamily="34" charset="-122"/>
                <a:cs typeface="Cambria" pitchFamily="34" charset="-120"/>
              </a:rPr>
              <a:t>5τ</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B · RL OBVOD</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Príklad výpočtu a ustálený stav</a:t>
            </a:r>
            <a:endParaRPr lang="en-US" sz="2700" dirty="0"/>
          </a:p>
        </p:txBody>
      </p:sp>
      <p:sp>
        <p:nvSpPr>
          <p:cNvPr id="4" name="Shape 2"/>
          <p:cNvSpPr/>
          <p:nvPr/>
        </p:nvSpPr>
        <p:spPr>
          <a:xfrm>
            <a:off x="11018520" y="484632"/>
            <a:ext cx="91440" cy="91440"/>
          </a:xfrm>
          <a:prstGeom prst="ellipse">
            <a:avLst/>
          </a:prstGeom>
          <a:solidFill>
            <a:srgbClr val="D7DFE5"/>
          </a:solidFill>
          <a:ln/>
        </p:spPr>
      </p:sp>
      <p:sp>
        <p:nvSpPr>
          <p:cNvPr id="5" name="Shape 3"/>
          <p:cNvSpPr/>
          <p:nvPr/>
        </p:nvSpPr>
        <p:spPr>
          <a:xfrm>
            <a:off x="11237976" y="484632"/>
            <a:ext cx="91440" cy="91440"/>
          </a:xfrm>
          <a:prstGeom prst="ellipse">
            <a:avLst/>
          </a:prstGeom>
          <a:solidFill>
            <a:srgbClr val="0E7A6C"/>
          </a:solidFill>
          <a:ln/>
        </p:spPr>
      </p:sp>
      <p:sp>
        <p:nvSpPr>
          <p:cNvPr id="6" name="Shape 4"/>
          <p:cNvSpPr/>
          <p:nvPr/>
        </p:nvSpPr>
        <p:spPr>
          <a:xfrm>
            <a:off x="11457432" y="484632"/>
            <a:ext cx="91440" cy="91440"/>
          </a:xfrm>
          <a:prstGeom prst="ellipse">
            <a:avLst/>
          </a:prstGeom>
          <a:solidFill>
            <a:srgbClr val="D7DFE5"/>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Jednosmerný a striedavý obvod</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12</a:t>
            </a:r>
            <a:endParaRPr lang="en-US" sz="900" dirty="0"/>
          </a:p>
        </p:txBody>
      </p:sp>
      <p:sp>
        <p:nvSpPr>
          <p:cNvPr id="9" name="Text 7"/>
          <p:cNvSpPr txBox="1"/>
          <p:nvPr/>
        </p:nvSpPr>
        <p:spPr>
          <a:xfrm>
            <a:off x="548640" y="1600200"/>
            <a:ext cx="11064240" cy="457200"/>
          </a:xfrm>
          <a:prstGeom prst="rect">
            <a:avLst/>
          </a:prstGeom>
          <a:noFill/>
          <a:ln/>
        </p:spPr>
        <p:txBody>
          <a:bodyPr wrap="square" lIns="0" tIns="0" rIns="0" bIns="0" rtlCol="0" anchor="ctr"/>
          <a:lstStyle/>
          <a:p>
            <a:pPr indent="0" marL="0">
              <a:buNone/>
            </a:pPr>
            <a:r>
              <a:rPr lang="en-US" sz="1500" dirty="0">
                <a:solidFill>
                  <a:srgbClr val="263543"/>
                </a:solidFill>
                <a:latin typeface="Calibri" pitchFamily="34" charset="0"/>
                <a:ea typeface="Calibri" pitchFamily="34" charset="-122"/>
                <a:cs typeface="Calibri" pitchFamily="34" charset="-120"/>
              </a:rPr>
              <a:t>Zadanie: L = 200 mH, R = 40 Ω. Za aký čas prúd prakticky dosiahne svoju konečnú hodnotu?</a:t>
            </a:r>
            <a:endParaRPr lang="en-US" sz="1500" dirty="0"/>
          </a:p>
        </p:txBody>
      </p:sp>
      <p:sp>
        <p:nvSpPr>
          <p:cNvPr id="10" name="Shape 8"/>
          <p:cNvSpPr/>
          <p:nvPr/>
        </p:nvSpPr>
        <p:spPr>
          <a:xfrm>
            <a:off x="548640" y="2377440"/>
            <a:ext cx="457200" cy="457200"/>
          </a:xfrm>
          <a:prstGeom prst="ellipse">
            <a:avLst/>
          </a:prstGeom>
          <a:solidFill>
            <a:srgbClr val="FFFFFF"/>
          </a:solidFill>
          <a:ln w="19050">
            <a:solidFill>
              <a:srgbClr val="5B7B93"/>
            </a:solidFill>
            <a:prstDash val="solid"/>
          </a:ln>
        </p:spPr>
      </p:sp>
      <p:sp>
        <p:nvSpPr>
          <p:cNvPr id="11" name="Text 9"/>
          <p:cNvSpPr txBox="1"/>
          <p:nvPr/>
        </p:nvSpPr>
        <p:spPr>
          <a:xfrm>
            <a:off x="548640" y="2363724"/>
            <a:ext cx="457200" cy="457200"/>
          </a:xfrm>
          <a:prstGeom prst="rect">
            <a:avLst/>
          </a:prstGeom>
          <a:noFill/>
          <a:ln/>
        </p:spPr>
        <p:txBody>
          <a:bodyPr wrap="square" lIns="0" tIns="0" rIns="0" bIns="0" rtlCol="0" anchor="ctr"/>
          <a:lstStyle/>
          <a:p>
            <a:pPr algn="ctr" indent="0" marL="0">
              <a:buNone/>
            </a:pPr>
            <a:r>
              <a:rPr lang="en-US" sz="1400" b="1" dirty="0">
                <a:solidFill>
                  <a:srgbClr val="5B7B93"/>
                </a:solidFill>
                <a:latin typeface="Consolas" pitchFamily="34" charset="0"/>
                <a:ea typeface="Consolas" pitchFamily="34" charset="-122"/>
                <a:cs typeface="Consolas" pitchFamily="34" charset="-120"/>
              </a:rPr>
              <a:t>1</a:t>
            </a:r>
            <a:endParaRPr lang="en-US" sz="1400" dirty="0"/>
          </a:p>
        </p:txBody>
      </p:sp>
      <p:sp>
        <p:nvSpPr>
          <p:cNvPr id="12" name="Text 10"/>
          <p:cNvSpPr txBox="1"/>
          <p:nvPr/>
        </p:nvSpPr>
        <p:spPr>
          <a:xfrm>
            <a:off x="1188720" y="2359152"/>
            <a:ext cx="4206240" cy="365760"/>
          </a:xfrm>
          <a:prstGeom prst="rect">
            <a:avLst/>
          </a:prstGeom>
          <a:noFill/>
          <a:ln/>
        </p:spPr>
        <p:txBody>
          <a:bodyPr wrap="square" lIns="0" tIns="0" rIns="0" bIns="0" rtlCol="0" anchor="ctr"/>
          <a:lstStyle/>
          <a:p>
            <a:pPr indent="0" marL="0">
              <a:buNone/>
            </a:pPr>
            <a:r>
              <a:rPr lang="en-US" sz="1450" b="1" dirty="0">
                <a:solidFill>
                  <a:srgbClr val="263543"/>
                </a:solidFill>
                <a:latin typeface="Cambria" pitchFamily="34" charset="0"/>
                <a:ea typeface="Cambria" pitchFamily="34" charset="-122"/>
                <a:cs typeface="Cambria" pitchFamily="34" charset="-120"/>
              </a:rPr>
              <a:t>Časová konštanta</a:t>
            </a:r>
            <a:endParaRPr lang="en-US" sz="1450" dirty="0"/>
          </a:p>
        </p:txBody>
      </p:sp>
      <p:sp>
        <p:nvSpPr>
          <p:cNvPr id="13" name="Text 11"/>
          <p:cNvSpPr txBox="1"/>
          <p:nvPr/>
        </p:nvSpPr>
        <p:spPr>
          <a:xfrm>
            <a:off x="5486400" y="2359152"/>
            <a:ext cx="5577840" cy="457200"/>
          </a:xfrm>
          <a:prstGeom prst="rect">
            <a:avLst/>
          </a:prstGeom>
          <a:noFill/>
          <a:ln/>
        </p:spPr>
        <p:txBody>
          <a:bodyPr wrap="square" lIns="0" tIns="0" rIns="0" bIns="0" rtlCol="0" anchor="ctr"/>
          <a:lstStyle/>
          <a:p>
            <a:pPr indent="0" marL="0">
              <a:buNone/>
            </a:pPr>
            <a:r>
              <a:rPr lang="en-US" sz="1400" dirty="0">
                <a:solidFill>
                  <a:srgbClr val="5B7B93"/>
                </a:solidFill>
                <a:latin typeface="Calibri" pitchFamily="34" charset="0"/>
                <a:ea typeface="Calibri" pitchFamily="34" charset="-122"/>
                <a:cs typeface="Calibri" pitchFamily="34" charset="-120"/>
              </a:rPr>
              <a:t>τ = L / R = 0,2 H / 40 Ω = 0,005 s = 5 ms</a:t>
            </a:r>
            <a:endParaRPr lang="en-US" sz="1400" dirty="0"/>
          </a:p>
        </p:txBody>
      </p:sp>
      <p:sp>
        <p:nvSpPr>
          <p:cNvPr id="14" name="Shape 12"/>
          <p:cNvSpPr/>
          <p:nvPr/>
        </p:nvSpPr>
        <p:spPr>
          <a:xfrm>
            <a:off x="548640" y="3154680"/>
            <a:ext cx="457200" cy="457200"/>
          </a:xfrm>
          <a:prstGeom prst="ellipse">
            <a:avLst/>
          </a:prstGeom>
          <a:solidFill>
            <a:srgbClr val="FFFFFF"/>
          </a:solidFill>
          <a:ln w="19050">
            <a:solidFill>
              <a:srgbClr val="5B7B93"/>
            </a:solidFill>
            <a:prstDash val="solid"/>
          </a:ln>
        </p:spPr>
      </p:sp>
      <p:sp>
        <p:nvSpPr>
          <p:cNvPr id="15" name="Text 13"/>
          <p:cNvSpPr txBox="1"/>
          <p:nvPr/>
        </p:nvSpPr>
        <p:spPr>
          <a:xfrm>
            <a:off x="548640" y="3140964"/>
            <a:ext cx="457200" cy="457200"/>
          </a:xfrm>
          <a:prstGeom prst="rect">
            <a:avLst/>
          </a:prstGeom>
          <a:noFill/>
          <a:ln/>
        </p:spPr>
        <p:txBody>
          <a:bodyPr wrap="square" lIns="0" tIns="0" rIns="0" bIns="0" rtlCol="0" anchor="ctr"/>
          <a:lstStyle/>
          <a:p>
            <a:pPr algn="ctr" indent="0" marL="0">
              <a:buNone/>
            </a:pPr>
            <a:r>
              <a:rPr lang="en-US" sz="1400" b="1" dirty="0">
                <a:solidFill>
                  <a:srgbClr val="5B7B93"/>
                </a:solidFill>
                <a:latin typeface="Consolas" pitchFamily="34" charset="0"/>
                <a:ea typeface="Consolas" pitchFamily="34" charset="-122"/>
                <a:cs typeface="Consolas" pitchFamily="34" charset="-120"/>
              </a:rPr>
              <a:t>2</a:t>
            </a:r>
            <a:endParaRPr lang="en-US" sz="1400" dirty="0"/>
          </a:p>
        </p:txBody>
      </p:sp>
      <p:sp>
        <p:nvSpPr>
          <p:cNvPr id="16" name="Text 14"/>
          <p:cNvSpPr txBox="1"/>
          <p:nvPr/>
        </p:nvSpPr>
        <p:spPr>
          <a:xfrm>
            <a:off x="1188720" y="3136392"/>
            <a:ext cx="4206240" cy="365760"/>
          </a:xfrm>
          <a:prstGeom prst="rect">
            <a:avLst/>
          </a:prstGeom>
          <a:noFill/>
          <a:ln/>
        </p:spPr>
        <p:txBody>
          <a:bodyPr wrap="square" lIns="0" tIns="0" rIns="0" bIns="0" rtlCol="0" anchor="ctr"/>
          <a:lstStyle/>
          <a:p>
            <a:pPr indent="0" marL="0">
              <a:buNone/>
            </a:pPr>
            <a:r>
              <a:rPr lang="en-US" sz="1450" b="1" dirty="0">
                <a:solidFill>
                  <a:srgbClr val="263543"/>
                </a:solidFill>
                <a:latin typeface="Cambria" pitchFamily="34" charset="0"/>
                <a:ea typeface="Cambria" pitchFamily="34" charset="-122"/>
                <a:cs typeface="Cambria" pitchFamily="34" charset="-120"/>
              </a:rPr>
              <a:t>Po jednom τ</a:t>
            </a:r>
            <a:endParaRPr lang="en-US" sz="1450" dirty="0"/>
          </a:p>
        </p:txBody>
      </p:sp>
      <p:sp>
        <p:nvSpPr>
          <p:cNvPr id="17" name="Text 15"/>
          <p:cNvSpPr txBox="1"/>
          <p:nvPr/>
        </p:nvSpPr>
        <p:spPr>
          <a:xfrm>
            <a:off x="5486400" y="3136392"/>
            <a:ext cx="5577840" cy="457200"/>
          </a:xfrm>
          <a:prstGeom prst="rect">
            <a:avLst/>
          </a:prstGeom>
          <a:noFill/>
          <a:ln/>
        </p:spPr>
        <p:txBody>
          <a:bodyPr wrap="square" lIns="0" tIns="0" rIns="0" bIns="0" rtlCol="0" anchor="ctr"/>
          <a:lstStyle/>
          <a:p>
            <a:pPr indent="0" marL="0">
              <a:buNone/>
            </a:pPr>
            <a:r>
              <a:rPr lang="en-US" sz="1400" dirty="0">
                <a:solidFill>
                  <a:srgbClr val="5B7B93"/>
                </a:solidFill>
                <a:latin typeface="Calibri" pitchFamily="34" charset="0"/>
                <a:ea typeface="Calibri" pitchFamily="34" charset="-122"/>
                <a:cs typeface="Calibri" pitchFamily="34" charset="-120"/>
              </a:rPr>
              <a:t>prúd dosiahne ≈ 63 % konečnej hodnoty — teda už po 5 ms</a:t>
            </a:r>
            <a:endParaRPr lang="en-US" sz="1400" dirty="0"/>
          </a:p>
        </p:txBody>
      </p:sp>
      <p:sp>
        <p:nvSpPr>
          <p:cNvPr id="18" name="Shape 16"/>
          <p:cNvSpPr/>
          <p:nvPr/>
        </p:nvSpPr>
        <p:spPr>
          <a:xfrm>
            <a:off x="548640" y="3931920"/>
            <a:ext cx="457200" cy="457200"/>
          </a:xfrm>
          <a:prstGeom prst="ellipse">
            <a:avLst/>
          </a:prstGeom>
          <a:solidFill>
            <a:srgbClr val="FFFFFF"/>
          </a:solidFill>
          <a:ln w="19050">
            <a:solidFill>
              <a:srgbClr val="5B7B93"/>
            </a:solidFill>
            <a:prstDash val="solid"/>
          </a:ln>
        </p:spPr>
      </p:sp>
      <p:sp>
        <p:nvSpPr>
          <p:cNvPr id="19" name="Text 17"/>
          <p:cNvSpPr txBox="1"/>
          <p:nvPr/>
        </p:nvSpPr>
        <p:spPr>
          <a:xfrm>
            <a:off x="548640" y="3918204"/>
            <a:ext cx="457200" cy="457200"/>
          </a:xfrm>
          <a:prstGeom prst="rect">
            <a:avLst/>
          </a:prstGeom>
          <a:noFill/>
          <a:ln/>
        </p:spPr>
        <p:txBody>
          <a:bodyPr wrap="square" lIns="0" tIns="0" rIns="0" bIns="0" rtlCol="0" anchor="ctr"/>
          <a:lstStyle/>
          <a:p>
            <a:pPr algn="ctr" indent="0" marL="0">
              <a:buNone/>
            </a:pPr>
            <a:r>
              <a:rPr lang="en-US" sz="1400" b="1" dirty="0">
                <a:solidFill>
                  <a:srgbClr val="5B7B93"/>
                </a:solidFill>
                <a:latin typeface="Consolas" pitchFamily="34" charset="0"/>
                <a:ea typeface="Consolas" pitchFamily="34" charset="-122"/>
                <a:cs typeface="Consolas" pitchFamily="34" charset="-120"/>
              </a:rPr>
              <a:t>3</a:t>
            </a:r>
            <a:endParaRPr lang="en-US" sz="1400" dirty="0"/>
          </a:p>
        </p:txBody>
      </p:sp>
      <p:sp>
        <p:nvSpPr>
          <p:cNvPr id="20" name="Text 18"/>
          <p:cNvSpPr txBox="1"/>
          <p:nvPr/>
        </p:nvSpPr>
        <p:spPr>
          <a:xfrm>
            <a:off x="1188720" y="3913632"/>
            <a:ext cx="4206240" cy="365760"/>
          </a:xfrm>
          <a:prstGeom prst="rect">
            <a:avLst/>
          </a:prstGeom>
          <a:noFill/>
          <a:ln/>
        </p:spPr>
        <p:txBody>
          <a:bodyPr wrap="square" lIns="0" tIns="0" rIns="0" bIns="0" rtlCol="0" anchor="ctr"/>
          <a:lstStyle/>
          <a:p>
            <a:pPr indent="0" marL="0">
              <a:buNone/>
            </a:pPr>
            <a:r>
              <a:rPr lang="en-US" sz="1450" b="1" dirty="0">
                <a:solidFill>
                  <a:srgbClr val="263543"/>
                </a:solidFill>
                <a:latin typeface="Cambria" pitchFamily="34" charset="0"/>
                <a:ea typeface="Cambria" pitchFamily="34" charset="-122"/>
                <a:cs typeface="Cambria" pitchFamily="34" charset="-120"/>
              </a:rPr>
              <a:t>Prakticky ustálený stav (5τ)</a:t>
            </a:r>
            <a:endParaRPr lang="en-US" sz="1450" dirty="0"/>
          </a:p>
        </p:txBody>
      </p:sp>
      <p:sp>
        <p:nvSpPr>
          <p:cNvPr id="21" name="Text 19"/>
          <p:cNvSpPr txBox="1"/>
          <p:nvPr/>
        </p:nvSpPr>
        <p:spPr>
          <a:xfrm>
            <a:off x="5486400" y="3913632"/>
            <a:ext cx="5577840" cy="457200"/>
          </a:xfrm>
          <a:prstGeom prst="rect">
            <a:avLst/>
          </a:prstGeom>
          <a:noFill/>
          <a:ln/>
        </p:spPr>
        <p:txBody>
          <a:bodyPr wrap="square" lIns="0" tIns="0" rIns="0" bIns="0" rtlCol="0" anchor="ctr"/>
          <a:lstStyle/>
          <a:p>
            <a:pPr indent="0" marL="0">
              <a:buNone/>
            </a:pPr>
            <a:r>
              <a:rPr lang="en-US" sz="1400" dirty="0">
                <a:solidFill>
                  <a:srgbClr val="5B7B93"/>
                </a:solidFill>
                <a:latin typeface="Calibri" pitchFamily="34" charset="0"/>
                <a:ea typeface="Calibri" pitchFamily="34" charset="-122"/>
                <a:cs typeface="Calibri" pitchFamily="34" charset="-120"/>
              </a:rPr>
              <a:t>5 × 5 ms = 25 ms → ≈ 99 % konečného prúdu</a:t>
            </a:r>
            <a:endParaRPr lang="en-US" sz="1400" dirty="0"/>
          </a:p>
        </p:txBody>
      </p:sp>
      <p:sp>
        <p:nvSpPr>
          <p:cNvPr id="22" name="Shape 20"/>
          <p:cNvSpPr/>
          <p:nvPr/>
        </p:nvSpPr>
        <p:spPr>
          <a:xfrm>
            <a:off x="548640" y="5029200"/>
            <a:ext cx="10881360" cy="914400"/>
          </a:xfrm>
          <a:prstGeom prst="roundRect">
            <a:avLst>
              <a:gd name="adj" fmla="val 3000"/>
            </a:avLst>
          </a:prstGeom>
          <a:solidFill>
            <a:srgbClr val="EEF2F5"/>
          </a:solidFill>
          <a:ln/>
        </p:spPr>
      </p:sp>
      <p:sp>
        <p:nvSpPr>
          <p:cNvPr id="23" name="Text 21"/>
          <p:cNvSpPr txBox="1"/>
          <p:nvPr/>
        </p:nvSpPr>
        <p:spPr>
          <a:xfrm>
            <a:off x="868680" y="5138928"/>
            <a:ext cx="10241280" cy="731520"/>
          </a:xfrm>
          <a:prstGeom prst="rect">
            <a:avLst/>
          </a:prstGeom>
          <a:noFill/>
          <a:ln/>
        </p:spPr>
        <p:txBody>
          <a:bodyPr wrap="square" lIns="0" tIns="0" rIns="0" bIns="0" rtlCol="0" anchor="ctr"/>
          <a:lstStyle/>
          <a:p>
            <a:pPr indent="0" marL="0">
              <a:buNone/>
            </a:pPr>
            <a:r>
              <a:rPr lang="en-US" sz="1300" dirty="0">
                <a:solidFill>
                  <a:srgbClr val="263543"/>
                </a:solidFill>
                <a:latin typeface="Calibri" pitchFamily="34" charset="0"/>
                <a:ea typeface="Calibri" pitchFamily="34" charset="-122"/>
                <a:cs typeface="Calibri" pitchFamily="34" charset="-120"/>
              </a:rPr>
              <a:t>Po ustálení (prúd sa už nemení) sa ideálna cievka v jednosmernom obvode správa ako obyčajný vodič — kladie prúdu už len odpor svojho vinutia, nie žiadny ďalší „brzdiaci“ účinok.</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B · STRIEDAVÝ PRÚD</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Cievka v striedavom obvode</a:t>
            </a:r>
            <a:endParaRPr lang="en-US" sz="2700" dirty="0"/>
          </a:p>
        </p:txBody>
      </p:sp>
      <p:sp>
        <p:nvSpPr>
          <p:cNvPr id="4" name="Shape 2"/>
          <p:cNvSpPr/>
          <p:nvPr/>
        </p:nvSpPr>
        <p:spPr>
          <a:xfrm>
            <a:off x="11018520" y="484632"/>
            <a:ext cx="91440" cy="91440"/>
          </a:xfrm>
          <a:prstGeom prst="ellipse">
            <a:avLst/>
          </a:prstGeom>
          <a:solidFill>
            <a:srgbClr val="D7DFE5"/>
          </a:solidFill>
          <a:ln/>
        </p:spPr>
      </p:sp>
      <p:sp>
        <p:nvSpPr>
          <p:cNvPr id="5" name="Shape 3"/>
          <p:cNvSpPr/>
          <p:nvPr/>
        </p:nvSpPr>
        <p:spPr>
          <a:xfrm>
            <a:off x="11237976" y="484632"/>
            <a:ext cx="91440" cy="91440"/>
          </a:xfrm>
          <a:prstGeom prst="ellipse">
            <a:avLst/>
          </a:prstGeom>
          <a:solidFill>
            <a:srgbClr val="0E7A6C"/>
          </a:solidFill>
          <a:ln/>
        </p:spPr>
      </p:sp>
      <p:sp>
        <p:nvSpPr>
          <p:cNvPr id="6" name="Shape 4"/>
          <p:cNvSpPr/>
          <p:nvPr/>
        </p:nvSpPr>
        <p:spPr>
          <a:xfrm>
            <a:off x="11457432" y="484632"/>
            <a:ext cx="91440" cy="91440"/>
          </a:xfrm>
          <a:prstGeom prst="ellipse">
            <a:avLst/>
          </a:prstGeom>
          <a:solidFill>
            <a:srgbClr val="D7DFE5"/>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Jednosmerný a striedavý obvod</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13</a:t>
            </a:r>
            <a:endParaRPr lang="en-US" sz="900" dirty="0"/>
          </a:p>
        </p:txBody>
      </p:sp>
      <p:sp>
        <p:nvSpPr>
          <p:cNvPr id="9" name="Text 7"/>
          <p:cNvSpPr txBox="1"/>
          <p:nvPr/>
        </p:nvSpPr>
        <p:spPr>
          <a:xfrm>
            <a:off x="548640" y="1554480"/>
            <a:ext cx="11064240" cy="685800"/>
          </a:xfrm>
          <a:prstGeom prst="rect">
            <a:avLst/>
          </a:prstGeom>
          <a:noFill/>
          <a:ln/>
        </p:spPr>
        <p:txBody>
          <a:bodyPr wrap="square" lIns="0" tIns="0" rIns="0" bIns="0" rtlCol="0" anchor="ctr"/>
          <a:lstStyle/>
          <a:p>
            <a:pPr indent="0" marL="0">
              <a:lnSpc>
                <a:spcPct val="125000"/>
              </a:lnSpc>
              <a:buNone/>
            </a:pPr>
            <a:r>
              <a:rPr lang="en-US" sz="1450" dirty="0">
                <a:solidFill>
                  <a:srgbClr val="263543"/>
                </a:solidFill>
                <a:latin typeface="Calibri" pitchFamily="34" charset="0"/>
                <a:ea typeface="Calibri" pitchFamily="34" charset="-122"/>
                <a:cs typeface="Calibri" pitchFamily="34" charset="-120"/>
              </a:rPr>
              <a:t>V striedavom obvode sa prúd neustále mení, takže cievka mu kladie priebežný odpor — nazývame ho induktívna reaktancia X_L. Na rozdiel od rezistora závisí od frekvencie signálu.</a:t>
            </a:r>
            <a:endParaRPr lang="en-US" sz="1450" dirty="0"/>
          </a:p>
        </p:txBody>
      </p:sp>
      <p:sp>
        <p:nvSpPr>
          <p:cNvPr id="10" name="Shape 8"/>
          <p:cNvSpPr/>
          <p:nvPr/>
        </p:nvSpPr>
        <p:spPr>
          <a:xfrm>
            <a:off x="548640" y="2423160"/>
            <a:ext cx="3017520" cy="777240"/>
          </a:xfrm>
          <a:prstGeom prst="roundRect">
            <a:avLst>
              <a:gd name="adj" fmla="val 3529"/>
            </a:avLst>
          </a:prstGeom>
          <a:solidFill>
            <a:srgbClr val="263543"/>
          </a:solidFill>
          <a:ln/>
        </p:spPr>
      </p:sp>
      <p:pic>
        <p:nvPicPr>
          <p:cNvPr id="11" name="Image 0" descr="/home/claude/lekcia04/assets/f_xl.png">    </p:cNvPr>
          <p:cNvPicPr>
            <a:picLocks noChangeAspect="1"/>
          </p:cNvPicPr>
          <p:nvPr/>
        </p:nvPicPr>
        <p:blipFill>
          <a:blip r:embed="rId1"/>
          <a:stretch>
            <a:fillRect/>
          </a:stretch>
        </p:blipFill>
        <p:spPr>
          <a:xfrm>
            <a:off x="1249941" y="2606040"/>
            <a:ext cx="1614918" cy="411480"/>
          </a:xfrm>
          <a:prstGeom prst="rect">
            <a:avLst/>
          </a:prstGeom>
        </p:spPr>
      </p:pic>
      <p:pic>
        <p:nvPicPr>
          <p:cNvPr id="12" name="Image 1" descr="/home/claude/lekcia04/assets/ac_l.png">    </p:cNvPr>
          <p:cNvPicPr>
            <a:picLocks noChangeAspect="1"/>
          </p:cNvPicPr>
          <p:nvPr/>
        </p:nvPicPr>
        <p:blipFill>
          <a:blip r:embed="rId2"/>
          <a:stretch>
            <a:fillRect/>
          </a:stretch>
        </p:blipFill>
        <p:spPr>
          <a:xfrm>
            <a:off x="6492240" y="2148840"/>
            <a:ext cx="3693019" cy="1965960"/>
          </a:xfrm>
          <a:prstGeom prst="rect">
            <a:avLst/>
          </a:prstGeom>
        </p:spPr>
      </p:pic>
      <p:sp>
        <p:nvSpPr>
          <p:cNvPr id="13" name="Text 9"/>
          <p:cNvSpPr txBox="1"/>
          <p:nvPr/>
        </p:nvSpPr>
        <p:spPr>
          <a:xfrm>
            <a:off x="548640" y="3383280"/>
            <a:ext cx="5486400" cy="594360"/>
          </a:xfrm>
          <a:prstGeom prst="rect">
            <a:avLst/>
          </a:prstGeom>
          <a:noFill/>
          <a:ln/>
        </p:spPr>
        <p:txBody>
          <a:bodyPr wrap="square" lIns="0" tIns="0" rIns="0" bIns="0" rtlCol="0" anchor="ctr"/>
          <a:lstStyle/>
          <a:p>
            <a:pPr indent="0" marL="0">
              <a:lnSpc>
                <a:spcPct val="120000"/>
              </a:lnSpc>
              <a:buNone/>
            </a:pPr>
            <a:r>
              <a:rPr lang="en-US" sz="1250" dirty="0">
                <a:solidFill>
                  <a:srgbClr val="5B6B78"/>
                </a:solidFill>
                <a:latin typeface="Calibri" pitchFamily="34" charset="0"/>
                <a:ea typeface="Calibri" pitchFamily="34" charset="-122"/>
                <a:cs typeface="Calibri" pitchFamily="34" charset="-120"/>
              </a:rPr>
              <a:t>Čím vyššia frekvencia f, tým väčšia reaktancia X_L — cievka teda vysoké frekvencie stále viac „brzdí“.</a:t>
            </a:r>
            <a:endParaRPr lang="en-US" sz="1250" dirty="0"/>
          </a:p>
        </p:txBody>
      </p:sp>
      <p:sp>
        <p:nvSpPr>
          <p:cNvPr id="14" name="Shape 10"/>
          <p:cNvSpPr/>
          <p:nvPr/>
        </p:nvSpPr>
        <p:spPr>
          <a:xfrm>
            <a:off x="548640" y="4160520"/>
            <a:ext cx="11064240" cy="1737360"/>
          </a:xfrm>
          <a:prstGeom prst="roundRect">
            <a:avLst>
              <a:gd name="adj" fmla="val 1579"/>
            </a:avLst>
          </a:prstGeom>
          <a:solidFill>
            <a:srgbClr val="EEF2F5"/>
          </a:solidFill>
          <a:ln/>
        </p:spPr>
      </p:sp>
      <p:sp>
        <p:nvSpPr>
          <p:cNvPr id="15" name="Text 11"/>
          <p:cNvSpPr txBox="1"/>
          <p:nvPr/>
        </p:nvSpPr>
        <p:spPr>
          <a:xfrm>
            <a:off x="822960" y="4315968"/>
            <a:ext cx="7315200" cy="274320"/>
          </a:xfrm>
          <a:prstGeom prst="rect">
            <a:avLst/>
          </a:prstGeom>
          <a:noFill/>
          <a:ln/>
        </p:spPr>
        <p:txBody>
          <a:bodyPr wrap="square" lIns="0" tIns="0" rIns="0" bIns="0" rtlCol="0" anchor="ctr"/>
          <a:lstStyle/>
          <a:p>
            <a:pPr indent="0" marL="0">
              <a:buNone/>
            </a:pPr>
            <a:r>
              <a:rPr lang="en-US" sz="1100" b="1" spc="100" kern="0" dirty="0">
                <a:solidFill>
                  <a:srgbClr val="5B7B93"/>
                </a:solidFill>
                <a:latin typeface="Calibri" pitchFamily="34" charset="0"/>
                <a:ea typeface="Calibri" pitchFamily="34" charset="-122"/>
                <a:cs typeface="Calibri" pitchFamily="34" charset="-120"/>
              </a:rPr>
              <a:t>PRE POROVNANIE — kapacitná reaktancia kondenzátora (Lekcia 3)</a:t>
            </a:r>
            <a:endParaRPr lang="en-US" sz="1100" dirty="0"/>
          </a:p>
        </p:txBody>
      </p:sp>
      <p:sp>
        <p:nvSpPr>
          <p:cNvPr id="16" name="Shape 12"/>
          <p:cNvSpPr/>
          <p:nvPr/>
        </p:nvSpPr>
        <p:spPr>
          <a:xfrm>
            <a:off x="822960" y="4617720"/>
            <a:ext cx="3291840" cy="731520"/>
          </a:xfrm>
          <a:prstGeom prst="roundRect">
            <a:avLst>
              <a:gd name="adj" fmla="val 3750"/>
            </a:avLst>
          </a:prstGeom>
          <a:solidFill>
            <a:srgbClr val="263543"/>
          </a:solidFill>
          <a:ln/>
        </p:spPr>
      </p:sp>
      <p:pic>
        <p:nvPicPr>
          <p:cNvPr id="17" name="Image 2" descr="/home/claude/lekcia04/assets/f_xc.png">    </p:cNvPr>
          <p:cNvPicPr>
            <a:picLocks noChangeAspect="1"/>
          </p:cNvPicPr>
          <p:nvPr/>
        </p:nvPicPr>
        <p:blipFill>
          <a:blip r:embed="rId3"/>
          <a:stretch>
            <a:fillRect/>
          </a:stretch>
        </p:blipFill>
        <p:spPr>
          <a:xfrm>
            <a:off x="2031317" y="4791456"/>
            <a:ext cx="875126" cy="384048"/>
          </a:xfrm>
          <a:prstGeom prst="rect">
            <a:avLst/>
          </a:prstGeom>
        </p:spPr>
      </p:pic>
      <p:sp>
        <p:nvSpPr>
          <p:cNvPr id="18" name="Text 13"/>
          <p:cNvSpPr txBox="1"/>
          <p:nvPr/>
        </p:nvSpPr>
        <p:spPr>
          <a:xfrm>
            <a:off x="5120640" y="4572000"/>
            <a:ext cx="6309360" cy="1188720"/>
          </a:xfrm>
          <a:prstGeom prst="rect">
            <a:avLst/>
          </a:prstGeom>
          <a:noFill/>
          <a:ln/>
        </p:spPr>
        <p:txBody>
          <a:bodyPr wrap="square" lIns="0" tIns="0" rIns="0" bIns="0" rtlCol="0" anchor="ctr"/>
          <a:lstStyle/>
          <a:p>
            <a:pPr indent="0" marL="0">
              <a:lnSpc>
                <a:spcPct val="125000"/>
              </a:lnSpc>
              <a:buNone/>
            </a:pPr>
            <a:r>
              <a:rPr lang="en-US" sz="1300" dirty="0">
                <a:solidFill>
                  <a:srgbClr val="263543"/>
                </a:solidFill>
                <a:latin typeface="Calibri" pitchFamily="34" charset="0"/>
                <a:ea typeface="Calibri" pitchFamily="34" charset="-122"/>
                <a:cs typeface="Calibri" pitchFamily="34" charset="-120"/>
              </a:rPr>
              <a:t>X_L rastie s frekvenciou (rovnica vyššie), X_C s frekvenciou naopak KLESÁ. Cievka teda prepúšťa nízke frekvencie a brzdí vysoké — presný opak správania kondenzátora.</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8503920" y="1051560"/>
            <a:ext cx="3657600" cy="4754880"/>
          </a:xfrm>
          <a:prstGeom prst="rect">
            <a:avLst/>
          </a:prstGeom>
          <a:noFill/>
          <a:ln/>
        </p:spPr>
        <p:txBody>
          <a:bodyPr wrap="square" lIns="0" tIns="0" rIns="0" bIns="0" rtlCol="0" anchor="ctr"/>
          <a:lstStyle/>
          <a:p>
            <a:pPr algn="ctr" indent="0" marL="0">
              <a:buNone/>
            </a:pPr>
            <a:r>
              <a:rPr lang="en-US" sz="30000" b="1" dirty="0">
                <a:solidFill>
                  <a:srgbClr val="EEF2F5"/>
                </a:solidFill>
                <a:latin typeface="Consolas" pitchFamily="34" charset="0"/>
                <a:ea typeface="Consolas" pitchFamily="34" charset="-122"/>
                <a:cs typeface="Consolas" pitchFamily="34" charset="-120"/>
              </a:rPr>
              <a:t>C</a:t>
            </a:r>
            <a:endParaRPr lang="en-US" sz="30000" dirty="0"/>
          </a:p>
        </p:txBody>
      </p:sp>
      <p:sp>
        <p:nvSpPr>
          <p:cNvPr id="3" name="Shape 1"/>
          <p:cNvSpPr/>
          <p:nvPr/>
        </p:nvSpPr>
        <p:spPr>
          <a:xfrm>
            <a:off x="822960" y="1417320"/>
            <a:ext cx="960120" cy="0"/>
          </a:xfrm>
          <a:prstGeom prst="line">
            <a:avLst/>
          </a:prstGeom>
          <a:noFill/>
          <a:ln w="15875">
            <a:solidFill>
              <a:srgbClr val="2C5C56"/>
            </a:solidFill>
            <a:prstDash val="solid"/>
          </a:ln>
        </p:spPr>
      </p:sp>
      <p:sp>
        <p:nvSpPr>
          <p:cNvPr id="4" name="Shape 2"/>
          <p:cNvSpPr/>
          <p:nvPr/>
        </p:nvSpPr>
        <p:spPr>
          <a:xfrm>
            <a:off x="1783080" y="1417320"/>
            <a:ext cx="0" cy="528066"/>
          </a:xfrm>
          <a:prstGeom prst="line">
            <a:avLst/>
          </a:prstGeom>
          <a:noFill/>
          <a:ln w="15875">
            <a:solidFill>
              <a:srgbClr val="2C5C56"/>
            </a:solidFill>
            <a:prstDash val="solid"/>
          </a:ln>
        </p:spPr>
      </p:sp>
      <p:sp>
        <p:nvSpPr>
          <p:cNvPr id="5" name="Shape 3"/>
          <p:cNvSpPr/>
          <p:nvPr/>
        </p:nvSpPr>
        <p:spPr>
          <a:xfrm>
            <a:off x="793699" y="1388059"/>
            <a:ext cx="58522" cy="58522"/>
          </a:xfrm>
          <a:prstGeom prst="ellipse">
            <a:avLst/>
          </a:prstGeom>
          <a:solidFill>
            <a:srgbClr val="2C5C56"/>
          </a:solidFill>
          <a:ln/>
        </p:spPr>
      </p:sp>
      <p:sp>
        <p:nvSpPr>
          <p:cNvPr id="6" name="Shape 4"/>
          <p:cNvSpPr/>
          <p:nvPr/>
        </p:nvSpPr>
        <p:spPr>
          <a:xfrm>
            <a:off x="1753819" y="1388059"/>
            <a:ext cx="58522" cy="58522"/>
          </a:xfrm>
          <a:prstGeom prst="ellipse">
            <a:avLst/>
          </a:prstGeom>
          <a:solidFill>
            <a:srgbClr val="2C5C56"/>
          </a:solidFill>
          <a:ln/>
        </p:spPr>
      </p:sp>
      <p:sp>
        <p:nvSpPr>
          <p:cNvPr id="7" name="Shape 5"/>
          <p:cNvSpPr/>
          <p:nvPr/>
        </p:nvSpPr>
        <p:spPr>
          <a:xfrm>
            <a:off x="1753819" y="1916125"/>
            <a:ext cx="58522" cy="58522"/>
          </a:xfrm>
          <a:prstGeom prst="ellipse">
            <a:avLst/>
          </a:prstGeom>
          <a:solidFill>
            <a:srgbClr val="2C5C56"/>
          </a:solidFill>
          <a:ln/>
        </p:spPr>
      </p:sp>
      <p:sp>
        <p:nvSpPr>
          <p:cNvPr id="8" name="Text 6"/>
          <p:cNvSpPr txBox="1"/>
          <p:nvPr/>
        </p:nvSpPr>
        <p:spPr>
          <a:xfrm>
            <a:off x="822960" y="2514600"/>
            <a:ext cx="8229600" cy="365760"/>
          </a:xfrm>
          <a:prstGeom prst="rect">
            <a:avLst/>
          </a:prstGeom>
          <a:noFill/>
          <a:ln/>
        </p:spPr>
        <p:txBody>
          <a:bodyPr wrap="square" lIns="0" tIns="0" rIns="0" bIns="0" rtlCol="0" anchor="ctr"/>
          <a:lstStyle/>
          <a:p>
            <a:pPr indent="0" marL="0">
              <a:buNone/>
            </a:pPr>
            <a:r>
              <a:rPr lang="en-US" sz="1400" spc="200" kern="0" dirty="0">
                <a:solidFill>
                  <a:srgbClr val="0E7A6C"/>
                </a:solidFill>
                <a:latin typeface="Consolas" pitchFamily="34" charset="0"/>
                <a:ea typeface="Consolas" pitchFamily="34" charset="-122"/>
                <a:cs typeface="Consolas" pitchFamily="34" charset="-120"/>
              </a:rPr>
              <a:t>BLOK C</a:t>
            </a:r>
            <a:endParaRPr lang="en-US" sz="1400" dirty="0"/>
          </a:p>
        </p:txBody>
      </p:sp>
      <p:sp>
        <p:nvSpPr>
          <p:cNvPr id="9" name="Text 7"/>
          <p:cNvSpPr txBox="1"/>
          <p:nvPr/>
        </p:nvSpPr>
        <p:spPr>
          <a:xfrm>
            <a:off x="822960" y="2880360"/>
            <a:ext cx="7498080" cy="1188720"/>
          </a:xfrm>
          <a:prstGeom prst="rect">
            <a:avLst/>
          </a:prstGeom>
          <a:noFill/>
          <a:ln/>
        </p:spPr>
        <p:txBody>
          <a:bodyPr wrap="square" lIns="0" tIns="0" rIns="0" bIns="0" rtlCol="0" anchor="ctr"/>
          <a:lstStyle/>
          <a:p>
            <a:pPr indent="0" marL="0">
              <a:buNone/>
            </a:pPr>
            <a:r>
              <a:rPr lang="en-US" sz="3800" b="1" dirty="0">
                <a:solidFill>
                  <a:srgbClr val="263543"/>
                </a:solidFill>
                <a:latin typeface="Cambria" pitchFamily="34" charset="0"/>
                <a:ea typeface="Cambria" pitchFamily="34" charset="-122"/>
                <a:cs typeface="Cambria" pitchFamily="34" charset="-120"/>
              </a:rPr>
              <a:t>Radenie, porovnanie a využitie</a:t>
            </a:r>
            <a:endParaRPr lang="en-US" sz="3800" dirty="0"/>
          </a:p>
        </p:txBody>
      </p:sp>
      <p:sp>
        <p:nvSpPr>
          <p:cNvPr id="10" name="Text 8"/>
          <p:cNvSpPr txBox="1"/>
          <p:nvPr/>
        </p:nvSpPr>
        <p:spPr>
          <a:xfrm>
            <a:off x="822960" y="4023360"/>
            <a:ext cx="6949440" cy="822960"/>
          </a:xfrm>
          <a:prstGeom prst="rect">
            <a:avLst/>
          </a:prstGeom>
          <a:noFill/>
          <a:ln/>
        </p:spPr>
        <p:txBody>
          <a:bodyPr wrap="square" lIns="0" tIns="0" rIns="0" bIns="0" rtlCol="0" anchor="ctr"/>
          <a:lstStyle/>
          <a:p>
            <a:pPr indent="0" marL="0">
              <a:buNone/>
            </a:pPr>
            <a:r>
              <a:rPr lang="en-US" sz="1600" dirty="0">
                <a:solidFill>
                  <a:srgbClr val="5B6B78"/>
                </a:solidFill>
                <a:latin typeface="Calibri" pitchFamily="34" charset="0"/>
                <a:ea typeface="Calibri" pitchFamily="34" charset="-122"/>
                <a:cs typeface="Calibri" pitchFamily="34" charset="-120"/>
              </a:rPr>
              <a:t>Sériové a paralelné radenie cievok, porovnanie s kondenzátorom a reálne použitie</a:t>
            </a:r>
            <a:endParaRPr lang="en-US" sz="1600" dirty="0"/>
          </a:p>
        </p:txBody>
      </p:sp>
      <p:sp>
        <p:nvSpPr>
          <p:cNvPr id="11" name="Shape 9"/>
          <p:cNvSpPr/>
          <p:nvPr/>
        </p:nvSpPr>
        <p:spPr>
          <a:xfrm>
            <a:off x="822960" y="5029200"/>
            <a:ext cx="91440" cy="91440"/>
          </a:xfrm>
          <a:prstGeom prst="ellipse">
            <a:avLst/>
          </a:prstGeom>
          <a:solidFill>
            <a:srgbClr val="D7DFE5"/>
          </a:solidFill>
          <a:ln/>
        </p:spPr>
      </p:sp>
      <p:sp>
        <p:nvSpPr>
          <p:cNvPr id="12" name="Shape 10"/>
          <p:cNvSpPr/>
          <p:nvPr/>
        </p:nvSpPr>
        <p:spPr>
          <a:xfrm>
            <a:off x="1042416" y="5029200"/>
            <a:ext cx="91440" cy="91440"/>
          </a:xfrm>
          <a:prstGeom prst="ellipse">
            <a:avLst/>
          </a:prstGeom>
          <a:solidFill>
            <a:srgbClr val="D7DFE5"/>
          </a:solidFill>
          <a:ln/>
        </p:spPr>
      </p:sp>
      <p:sp>
        <p:nvSpPr>
          <p:cNvPr id="13" name="Shape 11"/>
          <p:cNvSpPr/>
          <p:nvPr/>
        </p:nvSpPr>
        <p:spPr>
          <a:xfrm>
            <a:off x="1261872" y="5029200"/>
            <a:ext cx="91440" cy="91440"/>
          </a:xfrm>
          <a:prstGeom prst="ellipse">
            <a:avLst/>
          </a:prstGeom>
          <a:solidFill>
            <a:srgbClr val="0E7A6C"/>
          </a:solidFill>
          <a:ln/>
        </p:spPr>
      </p:sp>
      <p:sp>
        <p:nvSpPr>
          <p:cNvPr id="14" name="Text 12"/>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a:t>
            </a:r>
            <a:endParaRPr lang="en-US" sz="900" dirty="0"/>
          </a:p>
        </p:txBody>
      </p:sp>
      <p:sp>
        <p:nvSpPr>
          <p:cNvPr id="15" name="Text 13"/>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C · RADENIE CIEVOK</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Sériové a paralelné radenie cievok</a:t>
            </a:r>
            <a:endParaRPr lang="en-US" sz="2700" dirty="0"/>
          </a:p>
        </p:txBody>
      </p:sp>
      <p:sp>
        <p:nvSpPr>
          <p:cNvPr id="4" name="Shape 2"/>
          <p:cNvSpPr/>
          <p:nvPr/>
        </p:nvSpPr>
        <p:spPr>
          <a:xfrm>
            <a:off x="11018520" y="484632"/>
            <a:ext cx="91440" cy="91440"/>
          </a:xfrm>
          <a:prstGeom prst="ellipse">
            <a:avLst/>
          </a:prstGeom>
          <a:solidFill>
            <a:srgbClr val="D7DFE5"/>
          </a:solidFill>
          <a:ln/>
        </p:spPr>
      </p:sp>
      <p:sp>
        <p:nvSpPr>
          <p:cNvPr id="5" name="Shape 3"/>
          <p:cNvSpPr/>
          <p:nvPr/>
        </p:nvSpPr>
        <p:spPr>
          <a:xfrm>
            <a:off x="11237976" y="484632"/>
            <a:ext cx="91440" cy="91440"/>
          </a:xfrm>
          <a:prstGeom prst="ellipse">
            <a:avLst/>
          </a:prstGeom>
          <a:solidFill>
            <a:srgbClr val="D7DFE5"/>
          </a:solidFill>
          <a:ln/>
        </p:spPr>
      </p:sp>
      <p:sp>
        <p:nvSpPr>
          <p:cNvPr id="6" name="Shape 4"/>
          <p:cNvSpPr/>
          <p:nvPr/>
        </p:nvSpPr>
        <p:spPr>
          <a:xfrm>
            <a:off x="11457432" y="484632"/>
            <a:ext cx="91440" cy="91440"/>
          </a:xfrm>
          <a:prstGeom prst="ellipse">
            <a:avLst/>
          </a:prstGeom>
          <a:solidFill>
            <a:srgbClr val="0E7A6C"/>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Radenie a porovnanie</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15</a:t>
            </a:r>
            <a:endParaRPr lang="en-US" sz="900" dirty="0"/>
          </a:p>
        </p:txBody>
      </p:sp>
      <p:sp>
        <p:nvSpPr>
          <p:cNvPr id="9" name="Text 7"/>
          <p:cNvSpPr txBox="1"/>
          <p:nvPr/>
        </p:nvSpPr>
        <p:spPr>
          <a:xfrm>
            <a:off x="548640" y="1600200"/>
            <a:ext cx="11064240" cy="777240"/>
          </a:xfrm>
          <a:prstGeom prst="rect">
            <a:avLst/>
          </a:prstGeom>
          <a:noFill/>
          <a:ln/>
        </p:spPr>
        <p:txBody>
          <a:bodyPr wrap="square" lIns="0" tIns="0" rIns="0" bIns="0" rtlCol="0" anchor="ctr"/>
          <a:lstStyle/>
          <a:p>
            <a:pPr indent="0" marL="0">
              <a:lnSpc>
                <a:spcPct val="125000"/>
              </a:lnSpc>
              <a:buNone/>
            </a:pPr>
            <a:r>
              <a:rPr lang="en-US" sz="1450" dirty="0">
                <a:solidFill>
                  <a:srgbClr val="263543"/>
                </a:solidFill>
                <a:latin typeface="Calibri" pitchFamily="34" charset="0"/>
                <a:ea typeface="Calibri" pitchFamily="34" charset="-122"/>
                <a:cs typeface="Calibri" pitchFamily="34" charset="-120"/>
              </a:rPr>
              <a:t>Cievky sa radia rovnako ako rezistory — nie ako kondenzátory. Sériovo sa indukčnosti sčítavajú, paralelne platí prevrátený súčet. Dôvod: sériovo sa efektívne predlžuje vinutie, ktorým preteká rovnaký prúd.</a:t>
            </a:r>
            <a:endParaRPr lang="en-US" sz="1450" dirty="0"/>
          </a:p>
        </p:txBody>
      </p:sp>
      <p:sp>
        <p:nvSpPr>
          <p:cNvPr id="10" name="Shape 8"/>
          <p:cNvSpPr/>
          <p:nvPr/>
        </p:nvSpPr>
        <p:spPr>
          <a:xfrm>
            <a:off x="548640" y="2514600"/>
            <a:ext cx="3017520" cy="685800"/>
          </a:xfrm>
          <a:prstGeom prst="roundRect">
            <a:avLst>
              <a:gd name="adj" fmla="val 4000"/>
            </a:avLst>
          </a:prstGeom>
          <a:solidFill>
            <a:srgbClr val="263543"/>
          </a:solidFill>
          <a:ln/>
        </p:spPr>
      </p:sp>
      <p:pic>
        <p:nvPicPr>
          <p:cNvPr id="11" name="Image 0" descr="/home/claude/lekcia04/assets/f_series_l.png">    </p:cNvPr>
          <p:cNvPicPr>
            <a:picLocks noChangeAspect="1"/>
          </p:cNvPicPr>
          <p:nvPr/>
        </p:nvPicPr>
        <p:blipFill>
          <a:blip r:embed="rId1"/>
          <a:stretch>
            <a:fillRect/>
          </a:stretch>
        </p:blipFill>
        <p:spPr>
          <a:xfrm>
            <a:off x="1079057" y="2683764"/>
            <a:ext cx="1956686" cy="347472"/>
          </a:xfrm>
          <a:prstGeom prst="rect">
            <a:avLst/>
          </a:prstGeom>
        </p:spPr>
      </p:pic>
      <p:pic>
        <p:nvPicPr>
          <p:cNvPr id="12" name="Image 1" descr="/home/claude/lekcia04/assets/series_l.png">    </p:cNvPr>
          <p:cNvPicPr>
            <a:picLocks noChangeAspect="1"/>
          </p:cNvPicPr>
          <p:nvPr/>
        </p:nvPicPr>
        <p:blipFill>
          <a:blip r:embed="rId2"/>
          <a:stretch>
            <a:fillRect/>
          </a:stretch>
        </p:blipFill>
        <p:spPr>
          <a:xfrm>
            <a:off x="3977640" y="2377440"/>
            <a:ext cx="2407687" cy="1188720"/>
          </a:xfrm>
          <a:prstGeom prst="rect">
            <a:avLst/>
          </a:prstGeom>
        </p:spPr>
      </p:pic>
      <p:sp>
        <p:nvSpPr>
          <p:cNvPr id="13" name="Shape 9"/>
          <p:cNvSpPr/>
          <p:nvPr/>
        </p:nvSpPr>
        <p:spPr>
          <a:xfrm>
            <a:off x="548640" y="3794760"/>
            <a:ext cx="3017520" cy="685800"/>
          </a:xfrm>
          <a:prstGeom prst="roundRect">
            <a:avLst>
              <a:gd name="adj" fmla="val 4000"/>
            </a:avLst>
          </a:prstGeom>
          <a:solidFill>
            <a:srgbClr val="263543"/>
          </a:solidFill>
          <a:ln/>
        </p:spPr>
      </p:sp>
      <p:pic>
        <p:nvPicPr>
          <p:cNvPr id="14" name="Image 2" descr="/home/claude/lekcia04/assets/f_parallel_l.png">    </p:cNvPr>
          <p:cNvPicPr>
            <a:picLocks noChangeAspect="1"/>
          </p:cNvPicPr>
          <p:nvPr/>
        </p:nvPicPr>
        <p:blipFill>
          <a:blip r:embed="rId3"/>
          <a:stretch>
            <a:fillRect/>
          </a:stretch>
        </p:blipFill>
        <p:spPr>
          <a:xfrm>
            <a:off x="1426335" y="3954780"/>
            <a:ext cx="1262130" cy="365760"/>
          </a:xfrm>
          <a:prstGeom prst="rect">
            <a:avLst/>
          </a:prstGeom>
        </p:spPr>
      </p:pic>
      <p:pic>
        <p:nvPicPr>
          <p:cNvPr id="15" name="Image 3" descr="/home/claude/lekcia04/assets/parallel_l.png">    </p:cNvPr>
          <p:cNvPicPr>
            <a:picLocks noChangeAspect="1"/>
          </p:cNvPicPr>
          <p:nvPr/>
        </p:nvPicPr>
        <p:blipFill>
          <a:blip r:embed="rId4"/>
          <a:stretch>
            <a:fillRect/>
          </a:stretch>
        </p:blipFill>
        <p:spPr>
          <a:xfrm>
            <a:off x="3977640" y="3657600"/>
            <a:ext cx="2424319" cy="1188720"/>
          </a:xfrm>
          <a:prstGeom prst="rect">
            <a:avLst/>
          </a:prstGeom>
        </p:spPr>
      </p:pic>
      <p:sp>
        <p:nvSpPr>
          <p:cNvPr id="16" name="Shape 10"/>
          <p:cNvSpPr/>
          <p:nvPr/>
        </p:nvSpPr>
        <p:spPr>
          <a:xfrm>
            <a:off x="548640" y="5257800"/>
            <a:ext cx="10881360" cy="777240"/>
          </a:xfrm>
          <a:prstGeom prst="roundRect">
            <a:avLst>
              <a:gd name="adj" fmla="val 3529"/>
            </a:avLst>
          </a:prstGeom>
          <a:solidFill>
            <a:srgbClr val="EEF2F5"/>
          </a:solidFill>
          <a:ln/>
        </p:spPr>
      </p:sp>
      <p:sp>
        <p:nvSpPr>
          <p:cNvPr id="17" name="Text 11"/>
          <p:cNvSpPr txBox="1"/>
          <p:nvPr/>
        </p:nvSpPr>
        <p:spPr>
          <a:xfrm>
            <a:off x="822960" y="5257800"/>
            <a:ext cx="10332720" cy="777240"/>
          </a:xfrm>
          <a:prstGeom prst="rect">
            <a:avLst/>
          </a:prstGeom>
          <a:noFill/>
          <a:ln/>
        </p:spPr>
        <p:txBody>
          <a:bodyPr wrap="square" lIns="0" tIns="0" rIns="0" bIns="0" rtlCol="0" anchor="ctr"/>
          <a:lstStyle/>
          <a:p>
            <a:pPr indent="0" marL="0">
              <a:lnSpc>
                <a:spcPct val="120000"/>
              </a:lnSpc>
              <a:buNone/>
            </a:pPr>
            <a:r>
              <a:rPr lang="en-US" sz="1350" dirty="0">
                <a:solidFill>
                  <a:srgbClr val="263543"/>
                </a:solidFill>
                <a:latin typeface="Calibri" pitchFamily="34" charset="0"/>
                <a:ea typeface="Calibri" pitchFamily="34" charset="-122"/>
                <a:cs typeface="Calibri" pitchFamily="34" charset="-120"/>
              </a:rPr>
              <a:t>Príklad: L1 = 10 mH, L2 = 15 mH. Sériovo: L = L1 + L2 = 25 mH. Paralelne: L ≈ 6 mH — menej než menšia z nich, presne ako pri rezistoroch.</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C · POROVNANIE</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Cievka vs. kondenzátor</a:t>
            </a:r>
            <a:endParaRPr lang="en-US" sz="2700" dirty="0"/>
          </a:p>
        </p:txBody>
      </p:sp>
      <p:sp>
        <p:nvSpPr>
          <p:cNvPr id="4" name="Shape 2"/>
          <p:cNvSpPr/>
          <p:nvPr/>
        </p:nvSpPr>
        <p:spPr>
          <a:xfrm>
            <a:off x="11018520" y="484632"/>
            <a:ext cx="91440" cy="91440"/>
          </a:xfrm>
          <a:prstGeom prst="ellipse">
            <a:avLst/>
          </a:prstGeom>
          <a:solidFill>
            <a:srgbClr val="D7DFE5"/>
          </a:solidFill>
          <a:ln/>
        </p:spPr>
      </p:sp>
      <p:sp>
        <p:nvSpPr>
          <p:cNvPr id="5" name="Shape 3"/>
          <p:cNvSpPr/>
          <p:nvPr/>
        </p:nvSpPr>
        <p:spPr>
          <a:xfrm>
            <a:off x="11237976" y="484632"/>
            <a:ext cx="91440" cy="91440"/>
          </a:xfrm>
          <a:prstGeom prst="ellipse">
            <a:avLst/>
          </a:prstGeom>
          <a:solidFill>
            <a:srgbClr val="D7DFE5"/>
          </a:solidFill>
          <a:ln/>
        </p:spPr>
      </p:sp>
      <p:sp>
        <p:nvSpPr>
          <p:cNvPr id="6" name="Shape 4"/>
          <p:cNvSpPr/>
          <p:nvPr/>
        </p:nvSpPr>
        <p:spPr>
          <a:xfrm>
            <a:off x="11457432" y="484632"/>
            <a:ext cx="91440" cy="91440"/>
          </a:xfrm>
          <a:prstGeom prst="ellipse">
            <a:avLst/>
          </a:prstGeom>
          <a:solidFill>
            <a:srgbClr val="0E7A6C"/>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Radenie a porovnanie</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16</a:t>
            </a:r>
            <a:endParaRPr lang="en-US" sz="900" dirty="0"/>
          </a:p>
        </p:txBody>
      </p:sp>
      <p:sp>
        <p:nvSpPr>
          <p:cNvPr id="9" name="Shape 7"/>
          <p:cNvSpPr/>
          <p:nvPr/>
        </p:nvSpPr>
        <p:spPr>
          <a:xfrm>
            <a:off x="548640" y="1691640"/>
            <a:ext cx="5440680" cy="2788920"/>
          </a:xfrm>
          <a:prstGeom prst="roundRect">
            <a:avLst>
              <a:gd name="adj" fmla="val 984"/>
            </a:avLst>
          </a:prstGeom>
          <a:solidFill>
            <a:srgbClr val="EEF2F5"/>
          </a:solidFill>
          <a:ln/>
        </p:spPr>
      </p:sp>
      <p:sp>
        <p:nvSpPr>
          <p:cNvPr id="10" name="Text 8"/>
          <p:cNvSpPr txBox="1"/>
          <p:nvPr/>
        </p:nvSpPr>
        <p:spPr>
          <a:xfrm>
            <a:off x="822960" y="1920240"/>
            <a:ext cx="4892040" cy="411480"/>
          </a:xfrm>
          <a:prstGeom prst="rect">
            <a:avLst/>
          </a:prstGeom>
          <a:noFill/>
          <a:ln/>
        </p:spPr>
        <p:txBody>
          <a:bodyPr wrap="square" lIns="0" tIns="0" rIns="0" bIns="0" rtlCol="0" anchor="ctr"/>
          <a:lstStyle/>
          <a:p>
            <a:pPr indent="0" marL="0">
              <a:buNone/>
            </a:pPr>
            <a:r>
              <a:rPr lang="en-US" sz="1600" b="1" dirty="0">
                <a:solidFill>
                  <a:srgbClr val="263543"/>
                </a:solidFill>
                <a:latin typeface="Cambria" pitchFamily="34" charset="0"/>
                <a:ea typeface="Cambria" pitchFamily="34" charset="-122"/>
                <a:cs typeface="Cambria" pitchFamily="34" charset="-120"/>
              </a:rPr>
              <a:t>Kondenzátor (C)</a:t>
            </a:r>
            <a:endParaRPr lang="en-US" sz="1600" dirty="0"/>
          </a:p>
        </p:txBody>
      </p:sp>
      <p:sp>
        <p:nvSpPr>
          <p:cNvPr id="11" name="Text 9"/>
          <p:cNvSpPr txBox="1"/>
          <p:nvPr/>
        </p:nvSpPr>
        <p:spPr>
          <a:xfrm>
            <a:off x="822960" y="2423160"/>
            <a:ext cx="4892040" cy="1920240"/>
          </a:xfrm>
          <a:prstGeom prst="rect">
            <a:avLst/>
          </a:prstGeom>
          <a:noFill/>
          <a:ln/>
        </p:spPr>
        <p:txBody>
          <a:bodyPr wrap="square" lIns="0" tIns="0" rIns="0" bIns="0" rtlCol="0" anchor="t"/>
          <a:lstStyle/>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Ukladá energiu v elektrickom poli</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Sériovo: 1/C = 1/C1 + 1/C2 (menej)</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Paralelne: C = C1 + C2 (viac)</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Bráni sa náhlej zmene NAPÄTIA</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X_C s frekvenciou klesá</a:t>
            </a:r>
            <a:endParaRPr lang="en-US" sz="1250" dirty="0"/>
          </a:p>
        </p:txBody>
      </p:sp>
      <p:sp>
        <p:nvSpPr>
          <p:cNvPr id="12" name="Shape 10"/>
          <p:cNvSpPr/>
          <p:nvPr/>
        </p:nvSpPr>
        <p:spPr>
          <a:xfrm>
            <a:off x="6172200" y="1691640"/>
            <a:ext cx="5440680" cy="2788920"/>
          </a:xfrm>
          <a:prstGeom prst="roundRect">
            <a:avLst>
              <a:gd name="adj" fmla="val 984"/>
            </a:avLst>
          </a:prstGeom>
          <a:solidFill>
            <a:srgbClr val="EEF2F5"/>
          </a:solidFill>
          <a:ln/>
        </p:spPr>
      </p:sp>
      <p:sp>
        <p:nvSpPr>
          <p:cNvPr id="13" name="Text 11"/>
          <p:cNvSpPr txBox="1"/>
          <p:nvPr/>
        </p:nvSpPr>
        <p:spPr>
          <a:xfrm>
            <a:off x="6446520" y="1920240"/>
            <a:ext cx="4892040" cy="411480"/>
          </a:xfrm>
          <a:prstGeom prst="rect">
            <a:avLst/>
          </a:prstGeom>
          <a:noFill/>
          <a:ln/>
        </p:spPr>
        <p:txBody>
          <a:bodyPr wrap="square" lIns="0" tIns="0" rIns="0" bIns="0" rtlCol="0" anchor="ctr"/>
          <a:lstStyle/>
          <a:p>
            <a:pPr indent="0" marL="0">
              <a:buNone/>
            </a:pPr>
            <a:r>
              <a:rPr lang="en-US" sz="1600" b="1" dirty="0">
                <a:solidFill>
                  <a:srgbClr val="263543"/>
                </a:solidFill>
                <a:latin typeface="Cambria" pitchFamily="34" charset="0"/>
                <a:ea typeface="Cambria" pitchFamily="34" charset="-122"/>
                <a:cs typeface="Cambria" pitchFamily="34" charset="-120"/>
              </a:rPr>
              <a:t>Cievka (L)</a:t>
            </a:r>
            <a:endParaRPr lang="en-US" sz="1600" dirty="0"/>
          </a:p>
        </p:txBody>
      </p:sp>
      <p:sp>
        <p:nvSpPr>
          <p:cNvPr id="14" name="Text 12"/>
          <p:cNvSpPr txBox="1"/>
          <p:nvPr/>
        </p:nvSpPr>
        <p:spPr>
          <a:xfrm>
            <a:off x="6446520" y="2423160"/>
            <a:ext cx="4892040" cy="1920240"/>
          </a:xfrm>
          <a:prstGeom prst="rect">
            <a:avLst/>
          </a:prstGeom>
          <a:noFill/>
          <a:ln/>
        </p:spPr>
        <p:txBody>
          <a:bodyPr wrap="square" lIns="0" tIns="0" rIns="0" bIns="0" rtlCol="0" anchor="t"/>
          <a:lstStyle/>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Ukladá energiu v magnetickom poli</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Sériovo: L = L1 + L2 (viac)</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Paralelne: 1/L = 1/L1 + 1/L2 (menej)</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Bráni sa náhlej zmene PRÚDU</a:t>
            </a:r>
            <a:endParaRPr lang="en-US" sz="1250" dirty="0"/>
          </a:p>
          <a:p>
            <a:pPr marL="203200" indent="-203200">
              <a:spcAft>
                <a:spcPts val="1100"/>
              </a:spcAft>
              <a:buSzPct val="100000"/>
              <a:buChar char="•"/>
            </a:pPr>
            <a:r>
              <a:rPr lang="en-US" sz="1250" dirty="0">
                <a:solidFill>
                  <a:srgbClr val="263543"/>
                </a:solidFill>
                <a:latin typeface="Calibri" pitchFamily="34" charset="0"/>
                <a:ea typeface="Calibri" pitchFamily="34" charset="-122"/>
                <a:cs typeface="Calibri" pitchFamily="34" charset="-120"/>
              </a:rPr>
              <a:t>X_L s frekvenciou rastie</a:t>
            </a:r>
            <a:endParaRPr lang="en-US" sz="1250" dirty="0"/>
          </a:p>
        </p:txBody>
      </p:sp>
      <p:sp>
        <p:nvSpPr>
          <p:cNvPr id="15" name="Shape 13"/>
          <p:cNvSpPr/>
          <p:nvPr/>
        </p:nvSpPr>
        <p:spPr>
          <a:xfrm>
            <a:off x="548640" y="4709160"/>
            <a:ext cx="11064240" cy="1234440"/>
          </a:xfrm>
          <a:prstGeom prst="roundRect">
            <a:avLst>
              <a:gd name="adj" fmla="val 2222"/>
            </a:avLst>
          </a:prstGeom>
          <a:solidFill>
            <a:srgbClr val="263543"/>
          </a:solidFill>
          <a:ln/>
        </p:spPr>
      </p:sp>
      <p:sp>
        <p:nvSpPr>
          <p:cNvPr id="16" name="Text 14"/>
          <p:cNvSpPr txBox="1"/>
          <p:nvPr/>
        </p:nvSpPr>
        <p:spPr>
          <a:xfrm>
            <a:off x="868680" y="4846320"/>
            <a:ext cx="10424160" cy="960120"/>
          </a:xfrm>
          <a:prstGeom prst="rect">
            <a:avLst/>
          </a:prstGeom>
          <a:noFill/>
          <a:ln/>
        </p:spPr>
        <p:txBody>
          <a:bodyPr wrap="square" lIns="0" tIns="0" rIns="0" bIns="0" rtlCol="0" anchor="ctr"/>
          <a:lstStyle/>
          <a:p>
            <a:pPr indent="0" marL="0">
              <a:lnSpc>
                <a:spcPct val="122000"/>
              </a:lnSpc>
              <a:buNone/>
            </a:pPr>
            <a:r>
              <a:rPr lang="en-US" sz="1300" dirty="0">
                <a:solidFill>
                  <a:srgbClr val="FFFFFF"/>
                </a:solidFill>
                <a:latin typeface="Calibri" pitchFamily="34" charset="0"/>
                <a:ea typeface="Calibri" pitchFamily="34" charset="-122"/>
                <a:cs typeface="Calibri" pitchFamily="34" charset="-120"/>
              </a:rPr>
              <a:t>Pozor pri vypínaní: keď náhle prerušíme prúd tečúci cievkou (napr. vypnutím relé), cievka sa bráni tejto zmene prudkým nárastom napätia — vznikne krátka, ale vysoká napäťová špička, ktorá môže poškodiť spínací tranzistor. Preto sa k cievke pripája ochranná (flyback) dióda.</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indent="0" marL="0">
              <a:buNone/>
            </a:pPr>
            <a:r>
              <a:rPr lang="en-US" sz="1200" b="1" spc="150" kern="0" dirty="0">
                <a:solidFill>
                  <a:srgbClr val="5B7B93"/>
                </a:solidFill>
                <a:latin typeface="Calibri" pitchFamily="34" charset="0"/>
                <a:ea typeface="Calibri" pitchFamily="34" charset="-122"/>
                <a:cs typeface="Calibri" pitchFamily="34" charset="-120"/>
              </a:rPr>
              <a:t>BLOK C · VYUŽITIE</a:t>
            </a:r>
            <a:endParaRPr lang="en-US" sz="1200" dirty="0"/>
          </a:p>
        </p:txBody>
      </p:sp>
      <p:sp>
        <p:nvSpPr>
          <p:cNvPr id="3" name="Text 1"/>
          <p:cNvSpPr txBox="1"/>
          <p:nvPr/>
        </p:nvSpPr>
        <p:spPr>
          <a:xfrm>
            <a:off x="548640" y="685800"/>
            <a:ext cx="10332720" cy="777240"/>
          </a:xfrm>
          <a:prstGeom prst="rect">
            <a:avLst/>
          </a:prstGeom>
          <a:noFill/>
          <a:ln/>
        </p:spPr>
        <p:txBody>
          <a:bodyPr wrap="square" lIns="0" tIns="0" rIns="0" bIns="0" rtlCol="0" anchor="ctr"/>
          <a:lstStyle/>
          <a:p>
            <a:pPr indent="0" marL="0">
              <a:buNone/>
            </a:pPr>
            <a:r>
              <a:rPr lang="en-US" sz="2700" b="1" dirty="0">
                <a:solidFill>
                  <a:srgbClr val="263543"/>
                </a:solidFill>
                <a:latin typeface="Cambria" pitchFamily="34" charset="0"/>
                <a:ea typeface="Cambria" pitchFamily="34" charset="-122"/>
                <a:cs typeface="Cambria" pitchFamily="34" charset="-120"/>
              </a:rPr>
              <a:t>Kde sa cievky reálne využívajú</a:t>
            </a:r>
            <a:endParaRPr lang="en-US" sz="2700" dirty="0"/>
          </a:p>
        </p:txBody>
      </p:sp>
      <p:sp>
        <p:nvSpPr>
          <p:cNvPr id="4" name="Shape 2"/>
          <p:cNvSpPr/>
          <p:nvPr/>
        </p:nvSpPr>
        <p:spPr>
          <a:xfrm>
            <a:off x="11018520" y="484632"/>
            <a:ext cx="91440" cy="91440"/>
          </a:xfrm>
          <a:prstGeom prst="ellipse">
            <a:avLst/>
          </a:prstGeom>
          <a:solidFill>
            <a:srgbClr val="D7DFE5"/>
          </a:solidFill>
          <a:ln/>
        </p:spPr>
      </p:sp>
      <p:sp>
        <p:nvSpPr>
          <p:cNvPr id="5" name="Shape 3"/>
          <p:cNvSpPr/>
          <p:nvPr/>
        </p:nvSpPr>
        <p:spPr>
          <a:xfrm>
            <a:off x="11237976" y="484632"/>
            <a:ext cx="91440" cy="91440"/>
          </a:xfrm>
          <a:prstGeom prst="ellipse">
            <a:avLst/>
          </a:prstGeom>
          <a:solidFill>
            <a:srgbClr val="D7DFE5"/>
          </a:solidFill>
          <a:ln/>
        </p:spPr>
      </p:sp>
      <p:sp>
        <p:nvSpPr>
          <p:cNvPr id="6" name="Shape 4"/>
          <p:cNvSpPr/>
          <p:nvPr/>
        </p:nvSpPr>
        <p:spPr>
          <a:xfrm>
            <a:off x="11457432" y="484632"/>
            <a:ext cx="91440" cy="91440"/>
          </a:xfrm>
          <a:prstGeom prst="ellipse">
            <a:avLst/>
          </a:prstGeom>
          <a:solidFill>
            <a:srgbClr val="0E7A6C"/>
          </a:solidFill>
          <a:ln/>
        </p:spPr>
      </p:sp>
      <p:sp>
        <p:nvSpPr>
          <p:cNvPr id="7" name="Text 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Radenie a porovnanie</a:t>
            </a:r>
            <a:endParaRPr lang="en-US" sz="900" dirty="0"/>
          </a:p>
        </p:txBody>
      </p:sp>
      <p:sp>
        <p:nvSpPr>
          <p:cNvPr id="8" name="Text 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17</a:t>
            </a:r>
            <a:endParaRPr lang="en-US" sz="900" dirty="0"/>
          </a:p>
        </p:txBody>
      </p:sp>
      <p:sp>
        <p:nvSpPr>
          <p:cNvPr id="9" name="Shape 7"/>
          <p:cNvSpPr/>
          <p:nvPr/>
        </p:nvSpPr>
        <p:spPr>
          <a:xfrm>
            <a:off x="548640" y="1691640"/>
            <a:ext cx="5431536" cy="1051560"/>
          </a:xfrm>
          <a:prstGeom prst="roundRect">
            <a:avLst>
              <a:gd name="adj" fmla="val 2609"/>
            </a:avLst>
          </a:prstGeom>
          <a:solidFill>
            <a:srgbClr val="FFFFFF"/>
          </a:solidFill>
          <a:ln w="12700">
            <a:solidFill>
              <a:srgbClr val="D7DFE5"/>
            </a:solidFill>
            <a:prstDash val="solid"/>
          </a:ln>
        </p:spPr>
      </p:sp>
      <p:sp>
        <p:nvSpPr>
          <p:cNvPr id="10" name="Shape 8"/>
          <p:cNvSpPr/>
          <p:nvPr/>
        </p:nvSpPr>
        <p:spPr>
          <a:xfrm>
            <a:off x="731520" y="1874520"/>
            <a:ext cx="411480" cy="411480"/>
          </a:xfrm>
          <a:prstGeom prst="ellipse">
            <a:avLst/>
          </a:prstGeom>
          <a:solidFill>
            <a:srgbClr val="FFFFFF"/>
          </a:solidFill>
          <a:ln w="19050">
            <a:solidFill>
              <a:srgbClr val="5B7B93"/>
            </a:solidFill>
            <a:prstDash val="solid"/>
          </a:ln>
        </p:spPr>
      </p:sp>
      <p:sp>
        <p:nvSpPr>
          <p:cNvPr id="11" name="Text 9"/>
          <p:cNvSpPr txBox="1"/>
          <p:nvPr/>
        </p:nvSpPr>
        <p:spPr>
          <a:xfrm>
            <a:off x="731520" y="1860804"/>
            <a:ext cx="411480" cy="411480"/>
          </a:xfrm>
          <a:prstGeom prst="rect">
            <a:avLst/>
          </a:prstGeom>
          <a:noFill/>
          <a:ln/>
        </p:spPr>
        <p:txBody>
          <a:bodyPr wrap="square" lIns="0" tIns="0" rIns="0" bIns="0" rtlCol="0" anchor="ctr"/>
          <a:lstStyle/>
          <a:p>
            <a:pPr algn="ctr" indent="0" marL="0">
              <a:buNone/>
            </a:pPr>
            <a:r>
              <a:rPr lang="en-US" sz="1400" b="1" dirty="0">
                <a:solidFill>
                  <a:srgbClr val="5B7B93"/>
                </a:solidFill>
                <a:latin typeface="Consolas" pitchFamily="34" charset="0"/>
                <a:ea typeface="Consolas" pitchFamily="34" charset="-122"/>
                <a:cs typeface="Consolas" pitchFamily="34" charset="-120"/>
              </a:rPr>
              <a:t>1</a:t>
            </a:r>
            <a:endParaRPr lang="en-US" sz="1400" dirty="0"/>
          </a:p>
        </p:txBody>
      </p:sp>
      <p:sp>
        <p:nvSpPr>
          <p:cNvPr id="12" name="Text 10"/>
          <p:cNvSpPr txBox="1"/>
          <p:nvPr/>
        </p:nvSpPr>
        <p:spPr>
          <a:xfrm>
            <a:off x="1261872" y="1783080"/>
            <a:ext cx="4535424" cy="365760"/>
          </a:xfrm>
          <a:prstGeom prst="rect">
            <a:avLst/>
          </a:prstGeom>
          <a:noFill/>
          <a:ln/>
        </p:spPr>
        <p:txBody>
          <a:bodyPr wrap="square" lIns="0" tIns="0" rIns="0" bIns="0" rtlCol="0" anchor="ctr"/>
          <a:lstStyle/>
          <a:p>
            <a:pPr indent="0" marL="0">
              <a:buNone/>
            </a:pPr>
            <a:r>
              <a:rPr lang="en-US" sz="1350" b="1" dirty="0">
                <a:solidFill>
                  <a:srgbClr val="263543"/>
                </a:solidFill>
                <a:latin typeface="Cambria" pitchFamily="34" charset="0"/>
                <a:ea typeface="Cambria" pitchFamily="34" charset="-122"/>
                <a:cs typeface="Cambria" pitchFamily="34" charset="-120"/>
              </a:rPr>
              <a:t>Tlmivky v napájacích zdrojoch</a:t>
            </a:r>
            <a:endParaRPr lang="en-US" sz="1350" dirty="0"/>
          </a:p>
        </p:txBody>
      </p:sp>
      <p:sp>
        <p:nvSpPr>
          <p:cNvPr id="13" name="Text 11"/>
          <p:cNvSpPr txBox="1"/>
          <p:nvPr/>
        </p:nvSpPr>
        <p:spPr>
          <a:xfrm>
            <a:off x="1261872" y="2167128"/>
            <a:ext cx="4535424" cy="502920"/>
          </a:xfrm>
          <a:prstGeom prst="rect">
            <a:avLst/>
          </a:prstGeom>
          <a:noFill/>
          <a:ln/>
        </p:spPr>
        <p:txBody>
          <a:bodyPr wrap="square" lIns="0" tIns="0" rIns="0" bIns="0" rtlCol="0" anchor="ctr"/>
          <a:lstStyle/>
          <a:p>
            <a:pPr indent="0" marL="0">
              <a:buNone/>
            </a:pPr>
            <a:r>
              <a:rPr lang="en-US" sz="1050" dirty="0">
                <a:solidFill>
                  <a:srgbClr val="5B6B78"/>
                </a:solidFill>
                <a:latin typeface="Calibri" pitchFamily="34" charset="0"/>
                <a:ea typeface="Calibri" pitchFamily="34" charset="-122"/>
                <a:cs typeface="Calibri" pitchFamily="34" charset="-120"/>
              </a:rPr>
              <a:t>Vo spínaných zdrojoch obmedzujú zvlnenie prúdu — obdoba toho, ako kondenzátor vo filtri obmedzuje zvlnenie napätia.</a:t>
            </a:r>
            <a:endParaRPr lang="en-US" sz="1050" dirty="0"/>
          </a:p>
        </p:txBody>
      </p:sp>
      <p:sp>
        <p:nvSpPr>
          <p:cNvPr id="14" name="Shape 12"/>
          <p:cNvSpPr/>
          <p:nvPr/>
        </p:nvSpPr>
        <p:spPr>
          <a:xfrm>
            <a:off x="6181344" y="1691640"/>
            <a:ext cx="5431536" cy="1051560"/>
          </a:xfrm>
          <a:prstGeom prst="roundRect">
            <a:avLst>
              <a:gd name="adj" fmla="val 2609"/>
            </a:avLst>
          </a:prstGeom>
          <a:solidFill>
            <a:srgbClr val="FFFFFF"/>
          </a:solidFill>
          <a:ln w="12700">
            <a:solidFill>
              <a:srgbClr val="D7DFE5"/>
            </a:solidFill>
            <a:prstDash val="solid"/>
          </a:ln>
        </p:spPr>
      </p:sp>
      <p:sp>
        <p:nvSpPr>
          <p:cNvPr id="15" name="Shape 13"/>
          <p:cNvSpPr/>
          <p:nvPr/>
        </p:nvSpPr>
        <p:spPr>
          <a:xfrm>
            <a:off x="6364224" y="1874520"/>
            <a:ext cx="411480" cy="411480"/>
          </a:xfrm>
          <a:prstGeom prst="ellipse">
            <a:avLst/>
          </a:prstGeom>
          <a:solidFill>
            <a:srgbClr val="FFFFFF"/>
          </a:solidFill>
          <a:ln w="19050">
            <a:solidFill>
              <a:srgbClr val="5B7B93"/>
            </a:solidFill>
            <a:prstDash val="solid"/>
          </a:ln>
        </p:spPr>
      </p:sp>
      <p:sp>
        <p:nvSpPr>
          <p:cNvPr id="16" name="Text 14"/>
          <p:cNvSpPr txBox="1"/>
          <p:nvPr/>
        </p:nvSpPr>
        <p:spPr>
          <a:xfrm>
            <a:off x="6364224" y="1860804"/>
            <a:ext cx="411480" cy="411480"/>
          </a:xfrm>
          <a:prstGeom prst="rect">
            <a:avLst/>
          </a:prstGeom>
          <a:noFill/>
          <a:ln/>
        </p:spPr>
        <p:txBody>
          <a:bodyPr wrap="square" lIns="0" tIns="0" rIns="0" bIns="0" rtlCol="0" anchor="ctr"/>
          <a:lstStyle/>
          <a:p>
            <a:pPr algn="ctr" indent="0" marL="0">
              <a:buNone/>
            </a:pPr>
            <a:r>
              <a:rPr lang="en-US" sz="1400" b="1" dirty="0">
                <a:solidFill>
                  <a:srgbClr val="5B7B93"/>
                </a:solidFill>
                <a:latin typeface="Consolas" pitchFamily="34" charset="0"/>
                <a:ea typeface="Consolas" pitchFamily="34" charset="-122"/>
                <a:cs typeface="Consolas" pitchFamily="34" charset="-120"/>
              </a:rPr>
              <a:t>2</a:t>
            </a:r>
            <a:endParaRPr lang="en-US" sz="1400" dirty="0"/>
          </a:p>
        </p:txBody>
      </p:sp>
      <p:sp>
        <p:nvSpPr>
          <p:cNvPr id="17" name="Text 15"/>
          <p:cNvSpPr txBox="1"/>
          <p:nvPr/>
        </p:nvSpPr>
        <p:spPr>
          <a:xfrm>
            <a:off x="6894576" y="1783080"/>
            <a:ext cx="4535424" cy="365760"/>
          </a:xfrm>
          <a:prstGeom prst="rect">
            <a:avLst/>
          </a:prstGeom>
          <a:noFill/>
          <a:ln/>
        </p:spPr>
        <p:txBody>
          <a:bodyPr wrap="square" lIns="0" tIns="0" rIns="0" bIns="0" rtlCol="0" anchor="ctr"/>
          <a:lstStyle/>
          <a:p>
            <a:pPr indent="0" marL="0">
              <a:buNone/>
            </a:pPr>
            <a:r>
              <a:rPr lang="en-US" sz="1350" b="1" dirty="0">
                <a:solidFill>
                  <a:srgbClr val="263543"/>
                </a:solidFill>
                <a:latin typeface="Cambria" pitchFamily="34" charset="0"/>
                <a:ea typeface="Cambria" pitchFamily="34" charset="-122"/>
                <a:cs typeface="Cambria" pitchFamily="34" charset="-120"/>
              </a:rPr>
              <a:t>RL a LC filtre</a:t>
            </a:r>
            <a:endParaRPr lang="en-US" sz="1350" dirty="0"/>
          </a:p>
        </p:txBody>
      </p:sp>
      <p:sp>
        <p:nvSpPr>
          <p:cNvPr id="18" name="Text 16"/>
          <p:cNvSpPr txBox="1"/>
          <p:nvPr/>
        </p:nvSpPr>
        <p:spPr>
          <a:xfrm>
            <a:off x="6894576" y="2167128"/>
            <a:ext cx="4535424" cy="502920"/>
          </a:xfrm>
          <a:prstGeom prst="rect">
            <a:avLst/>
          </a:prstGeom>
          <a:noFill/>
          <a:ln/>
        </p:spPr>
        <p:txBody>
          <a:bodyPr wrap="square" lIns="0" tIns="0" rIns="0" bIns="0" rtlCol="0" anchor="ctr"/>
          <a:lstStyle/>
          <a:p>
            <a:pPr indent="0" marL="0">
              <a:buNone/>
            </a:pPr>
            <a:r>
              <a:rPr lang="en-US" sz="1050" dirty="0">
                <a:solidFill>
                  <a:srgbClr val="5B6B78"/>
                </a:solidFill>
                <a:latin typeface="Calibri" pitchFamily="34" charset="0"/>
                <a:ea typeface="Calibri" pitchFamily="34" charset="-122"/>
                <a:cs typeface="Calibri" pitchFamily="34" charset="-120"/>
              </a:rPr>
              <a:t>Cievka v kombinácii s rezistorom alebo kondenzátorom vytvára frekvenčné filtre — čaká nás v samostatnej hodine.</a:t>
            </a:r>
            <a:endParaRPr lang="en-US" sz="1050" dirty="0"/>
          </a:p>
        </p:txBody>
      </p:sp>
      <p:sp>
        <p:nvSpPr>
          <p:cNvPr id="19" name="Shape 17"/>
          <p:cNvSpPr/>
          <p:nvPr/>
        </p:nvSpPr>
        <p:spPr>
          <a:xfrm>
            <a:off x="548640" y="2926080"/>
            <a:ext cx="5431536" cy="1051560"/>
          </a:xfrm>
          <a:prstGeom prst="roundRect">
            <a:avLst>
              <a:gd name="adj" fmla="val 2609"/>
            </a:avLst>
          </a:prstGeom>
          <a:solidFill>
            <a:srgbClr val="FFFFFF"/>
          </a:solidFill>
          <a:ln w="12700">
            <a:solidFill>
              <a:srgbClr val="D7DFE5"/>
            </a:solidFill>
            <a:prstDash val="solid"/>
          </a:ln>
        </p:spPr>
      </p:sp>
      <p:sp>
        <p:nvSpPr>
          <p:cNvPr id="20" name="Shape 18"/>
          <p:cNvSpPr/>
          <p:nvPr/>
        </p:nvSpPr>
        <p:spPr>
          <a:xfrm>
            <a:off x="731520" y="3108960"/>
            <a:ext cx="411480" cy="411480"/>
          </a:xfrm>
          <a:prstGeom prst="ellipse">
            <a:avLst/>
          </a:prstGeom>
          <a:solidFill>
            <a:srgbClr val="FFFFFF"/>
          </a:solidFill>
          <a:ln w="19050">
            <a:solidFill>
              <a:srgbClr val="5B7B93"/>
            </a:solidFill>
            <a:prstDash val="solid"/>
          </a:ln>
        </p:spPr>
      </p:sp>
      <p:sp>
        <p:nvSpPr>
          <p:cNvPr id="21" name="Text 19"/>
          <p:cNvSpPr txBox="1"/>
          <p:nvPr/>
        </p:nvSpPr>
        <p:spPr>
          <a:xfrm>
            <a:off x="731520" y="3095244"/>
            <a:ext cx="411480" cy="411480"/>
          </a:xfrm>
          <a:prstGeom prst="rect">
            <a:avLst/>
          </a:prstGeom>
          <a:noFill/>
          <a:ln/>
        </p:spPr>
        <p:txBody>
          <a:bodyPr wrap="square" lIns="0" tIns="0" rIns="0" bIns="0" rtlCol="0" anchor="ctr"/>
          <a:lstStyle/>
          <a:p>
            <a:pPr algn="ctr" indent="0" marL="0">
              <a:buNone/>
            </a:pPr>
            <a:r>
              <a:rPr lang="en-US" sz="1400" b="1" dirty="0">
                <a:solidFill>
                  <a:srgbClr val="5B7B93"/>
                </a:solidFill>
                <a:latin typeface="Consolas" pitchFamily="34" charset="0"/>
                <a:ea typeface="Consolas" pitchFamily="34" charset="-122"/>
                <a:cs typeface="Consolas" pitchFamily="34" charset="-120"/>
              </a:rPr>
              <a:t>3</a:t>
            </a:r>
            <a:endParaRPr lang="en-US" sz="1400" dirty="0"/>
          </a:p>
        </p:txBody>
      </p:sp>
      <p:sp>
        <p:nvSpPr>
          <p:cNvPr id="22" name="Text 20"/>
          <p:cNvSpPr txBox="1"/>
          <p:nvPr/>
        </p:nvSpPr>
        <p:spPr>
          <a:xfrm>
            <a:off x="1261872" y="3017520"/>
            <a:ext cx="4535424" cy="365760"/>
          </a:xfrm>
          <a:prstGeom prst="rect">
            <a:avLst/>
          </a:prstGeom>
          <a:noFill/>
          <a:ln/>
        </p:spPr>
        <p:txBody>
          <a:bodyPr wrap="square" lIns="0" tIns="0" rIns="0" bIns="0" rtlCol="0" anchor="ctr"/>
          <a:lstStyle/>
          <a:p>
            <a:pPr indent="0" marL="0">
              <a:buNone/>
            </a:pPr>
            <a:r>
              <a:rPr lang="en-US" sz="1350" b="1" dirty="0">
                <a:solidFill>
                  <a:srgbClr val="263543"/>
                </a:solidFill>
                <a:latin typeface="Cambria" pitchFamily="34" charset="0"/>
                <a:ea typeface="Cambria" pitchFamily="34" charset="-122"/>
                <a:cs typeface="Cambria" pitchFamily="34" charset="-120"/>
              </a:rPr>
              <a:t>Elektromagnety a relé</a:t>
            </a:r>
            <a:endParaRPr lang="en-US" sz="1350" dirty="0"/>
          </a:p>
        </p:txBody>
      </p:sp>
      <p:sp>
        <p:nvSpPr>
          <p:cNvPr id="23" name="Text 21"/>
          <p:cNvSpPr txBox="1"/>
          <p:nvPr/>
        </p:nvSpPr>
        <p:spPr>
          <a:xfrm>
            <a:off x="1261872" y="3401568"/>
            <a:ext cx="4535424" cy="502920"/>
          </a:xfrm>
          <a:prstGeom prst="rect">
            <a:avLst/>
          </a:prstGeom>
          <a:noFill/>
          <a:ln/>
        </p:spPr>
        <p:txBody>
          <a:bodyPr wrap="square" lIns="0" tIns="0" rIns="0" bIns="0" rtlCol="0" anchor="ctr"/>
          <a:lstStyle/>
          <a:p>
            <a:pPr indent="0" marL="0">
              <a:buNone/>
            </a:pPr>
            <a:r>
              <a:rPr lang="en-US" sz="1050" dirty="0">
                <a:solidFill>
                  <a:srgbClr val="5B6B78"/>
                </a:solidFill>
                <a:latin typeface="Calibri" pitchFamily="34" charset="0"/>
                <a:ea typeface="Calibri" pitchFamily="34" charset="-122"/>
                <a:cs typeface="Calibri" pitchFamily="34" charset="-120"/>
              </a:rPr>
              <a:t>Cievka pretekaná prúdom vytvára magnetické pole, ktoré priťahuje kotvu spínača — princíp každého relé.</a:t>
            </a:r>
            <a:endParaRPr lang="en-US" sz="1050" dirty="0"/>
          </a:p>
        </p:txBody>
      </p:sp>
      <p:sp>
        <p:nvSpPr>
          <p:cNvPr id="24" name="Shape 22"/>
          <p:cNvSpPr/>
          <p:nvPr/>
        </p:nvSpPr>
        <p:spPr>
          <a:xfrm>
            <a:off x="6181344" y="2926080"/>
            <a:ext cx="5431536" cy="1051560"/>
          </a:xfrm>
          <a:prstGeom prst="roundRect">
            <a:avLst>
              <a:gd name="adj" fmla="val 2609"/>
            </a:avLst>
          </a:prstGeom>
          <a:solidFill>
            <a:srgbClr val="FFFFFF"/>
          </a:solidFill>
          <a:ln w="12700">
            <a:solidFill>
              <a:srgbClr val="D7DFE5"/>
            </a:solidFill>
            <a:prstDash val="solid"/>
          </a:ln>
        </p:spPr>
      </p:sp>
      <p:sp>
        <p:nvSpPr>
          <p:cNvPr id="25" name="Shape 23"/>
          <p:cNvSpPr/>
          <p:nvPr/>
        </p:nvSpPr>
        <p:spPr>
          <a:xfrm>
            <a:off x="6364224" y="3108960"/>
            <a:ext cx="411480" cy="411480"/>
          </a:xfrm>
          <a:prstGeom prst="ellipse">
            <a:avLst/>
          </a:prstGeom>
          <a:solidFill>
            <a:srgbClr val="FFFFFF"/>
          </a:solidFill>
          <a:ln w="19050">
            <a:solidFill>
              <a:srgbClr val="5B7B93"/>
            </a:solidFill>
            <a:prstDash val="solid"/>
          </a:ln>
        </p:spPr>
      </p:sp>
      <p:sp>
        <p:nvSpPr>
          <p:cNvPr id="26" name="Text 24"/>
          <p:cNvSpPr txBox="1"/>
          <p:nvPr/>
        </p:nvSpPr>
        <p:spPr>
          <a:xfrm>
            <a:off x="6364224" y="3095244"/>
            <a:ext cx="411480" cy="411480"/>
          </a:xfrm>
          <a:prstGeom prst="rect">
            <a:avLst/>
          </a:prstGeom>
          <a:noFill/>
          <a:ln/>
        </p:spPr>
        <p:txBody>
          <a:bodyPr wrap="square" lIns="0" tIns="0" rIns="0" bIns="0" rtlCol="0" anchor="ctr"/>
          <a:lstStyle/>
          <a:p>
            <a:pPr algn="ctr" indent="0" marL="0">
              <a:buNone/>
            </a:pPr>
            <a:r>
              <a:rPr lang="en-US" sz="1400" b="1" dirty="0">
                <a:solidFill>
                  <a:srgbClr val="5B7B93"/>
                </a:solidFill>
                <a:latin typeface="Consolas" pitchFamily="34" charset="0"/>
                <a:ea typeface="Consolas" pitchFamily="34" charset="-122"/>
                <a:cs typeface="Consolas" pitchFamily="34" charset="-120"/>
              </a:rPr>
              <a:t>4</a:t>
            </a:r>
            <a:endParaRPr lang="en-US" sz="1400" dirty="0"/>
          </a:p>
        </p:txBody>
      </p:sp>
      <p:sp>
        <p:nvSpPr>
          <p:cNvPr id="27" name="Text 25"/>
          <p:cNvSpPr txBox="1"/>
          <p:nvPr/>
        </p:nvSpPr>
        <p:spPr>
          <a:xfrm>
            <a:off x="6894576" y="3017520"/>
            <a:ext cx="4535424" cy="365760"/>
          </a:xfrm>
          <a:prstGeom prst="rect">
            <a:avLst/>
          </a:prstGeom>
          <a:noFill/>
          <a:ln/>
        </p:spPr>
        <p:txBody>
          <a:bodyPr wrap="square" lIns="0" tIns="0" rIns="0" bIns="0" rtlCol="0" anchor="ctr"/>
          <a:lstStyle/>
          <a:p>
            <a:pPr indent="0" marL="0">
              <a:buNone/>
            </a:pPr>
            <a:r>
              <a:rPr lang="en-US" sz="1350" b="1" dirty="0">
                <a:solidFill>
                  <a:srgbClr val="263543"/>
                </a:solidFill>
                <a:latin typeface="Cambria" pitchFamily="34" charset="0"/>
                <a:ea typeface="Cambria" pitchFamily="34" charset="-122"/>
                <a:cs typeface="Cambria" pitchFamily="34" charset="-120"/>
              </a:rPr>
              <a:t>Transformátory a bezdrôtové nabíjanie</a:t>
            </a:r>
            <a:endParaRPr lang="en-US" sz="1350" dirty="0"/>
          </a:p>
        </p:txBody>
      </p:sp>
      <p:sp>
        <p:nvSpPr>
          <p:cNvPr id="28" name="Text 26"/>
          <p:cNvSpPr txBox="1"/>
          <p:nvPr/>
        </p:nvSpPr>
        <p:spPr>
          <a:xfrm>
            <a:off x="6894576" y="3401568"/>
            <a:ext cx="4535424" cy="502920"/>
          </a:xfrm>
          <a:prstGeom prst="rect">
            <a:avLst/>
          </a:prstGeom>
          <a:noFill/>
          <a:ln/>
        </p:spPr>
        <p:txBody>
          <a:bodyPr wrap="square" lIns="0" tIns="0" rIns="0" bIns="0" rtlCol="0" anchor="ctr"/>
          <a:lstStyle/>
          <a:p>
            <a:pPr indent="0" marL="0">
              <a:buNone/>
            </a:pPr>
            <a:r>
              <a:rPr lang="en-US" sz="1050" dirty="0">
                <a:solidFill>
                  <a:srgbClr val="5B6B78"/>
                </a:solidFill>
                <a:latin typeface="Calibri" pitchFamily="34" charset="0"/>
                <a:ea typeface="Calibri" pitchFamily="34" charset="-122"/>
                <a:cs typeface="Calibri" pitchFamily="34" charset="-120"/>
              </a:rPr>
              <a:t>Dve cievky magneticky viazané cez spoločné jadro alebo vzduchovú medzeru prenášajú energiu bez priameho kontaktu.</a:t>
            </a:r>
            <a:endParaRPr lang="en-US" sz="1050" dirty="0"/>
          </a:p>
        </p:txBody>
      </p:sp>
      <p:sp>
        <p:nvSpPr>
          <p:cNvPr id="29" name="Text 27"/>
          <p:cNvSpPr txBox="1"/>
          <p:nvPr/>
        </p:nvSpPr>
        <p:spPr>
          <a:xfrm>
            <a:off x="548640" y="5074920"/>
            <a:ext cx="10881360" cy="685800"/>
          </a:xfrm>
          <a:prstGeom prst="rect">
            <a:avLst/>
          </a:prstGeom>
          <a:noFill/>
          <a:ln/>
        </p:spPr>
        <p:txBody>
          <a:bodyPr wrap="square" lIns="0" tIns="0" rIns="0" bIns="0" rtlCol="0" anchor="ctr"/>
          <a:lstStyle/>
          <a:p>
            <a:pPr indent="0" marL="0">
              <a:buNone/>
            </a:pPr>
            <a:r>
              <a:rPr lang="en-US" sz="1250" i="1" dirty="0">
                <a:solidFill>
                  <a:srgbClr val="5B7B93"/>
                </a:solidFill>
                <a:latin typeface="Calibri" pitchFamily="34" charset="0"/>
                <a:ea typeface="Calibri" pitchFamily="34" charset="-122"/>
                <a:cs typeface="Calibri" pitchFamily="34" charset="-120"/>
              </a:rPr>
              <a:t>Praktické cvičenie na ďalšiu hodinu: na simulátore alebo osciloskope sledujte, ako RC aj RL obvod potláčajú vysoké frekvencie.</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502920"/>
            <a:ext cx="822960" cy="0"/>
          </a:xfrm>
          <a:prstGeom prst="line">
            <a:avLst/>
          </a:prstGeom>
          <a:noFill/>
          <a:ln w="15875">
            <a:solidFill>
              <a:srgbClr val="2C5C56"/>
            </a:solidFill>
            <a:prstDash val="solid"/>
          </a:ln>
        </p:spPr>
      </p:sp>
      <p:sp>
        <p:nvSpPr>
          <p:cNvPr id="3" name="Shape 1"/>
          <p:cNvSpPr/>
          <p:nvPr/>
        </p:nvSpPr>
        <p:spPr>
          <a:xfrm>
            <a:off x="11430000" y="502920"/>
            <a:ext cx="0" cy="452628"/>
          </a:xfrm>
          <a:prstGeom prst="line">
            <a:avLst/>
          </a:prstGeom>
          <a:noFill/>
          <a:ln w="15875">
            <a:solidFill>
              <a:srgbClr val="2C5C56"/>
            </a:solidFill>
            <a:prstDash val="solid"/>
          </a:ln>
        </p:spPr>
      </p:sp>
      <p:sp>
        <p:nvSpPr>
          <p:cNvPr id="4" name="Shape 2"/>
          <p:cNvSpPr/>
          <p:nvPr/>
        </p:nvSpPr>
        <p:spPr>
          <a:xfrm>
            <a:off x="10577779" y="473659"/>
            <a:ext cx="58522" cy="58522"/>
          </a:xfrm>
          <a:prstGeom prst="ellipse">
            <a:avLst/>
          </a:prstGeom>
          <a:solidFill>
            <a:srgbClr val="2C5C56"/>
          </a:solidFill>
          <a:ln/>
        </p:spPr>
      </p:sp>
      <p:sp>
        <p:nvSpPr>
          <p:cNvPr id="5" name="Shape 3"/>
          <p:cNvSpPr/>
          <p:nvPr/>
        </p:nvSpPr>
        <p:spPr>
          <a:xfrm>
            <a:off x="11400739" y="473659"/>
            <a:ext cx="58522" cy="58522"/>
          </a:xfrm>
          <a:prstGeom prst="ellipse">
            <a:avLst/>
          </a:prstGeom>
          <a:solidFill>
            <a:srgbClr val="2C5C56"/>
          </a:solidFill>
          <a:ln/>
        </p:spPr>
      </p:sp>
      <p:sp>
        <p:nvSpPr>
          <p:cNvPr id="6" name="Shape 4"/>
          <p:cNvSpPr/>
          <p:nvPr/>
        </p:nvSpPr>
        <p:spPr>
          <a:xfrm>
            <a:off x="11400739" y="926287"/>
            <a:ext cx="58522" cy="58522"/>
          </a:xfrm>
          <a:prstGeom prst="ellipse">
            <a:avLst/>
          </a:prstGeom>
          <a:solidFill>
            <a:srgbClr val="2C5C56"/>
          </a:solidFill>
          <a:ln/>
        </p:spPr>
      </p:sp>
      <p:sp>
        <p:nvSpPr>
          <p:cNvPr id="7" name="Text 5"/>
          <p:cNvSpPr txBox="1"/>
          <p:nvPr/>
        </p:nvSpPr>
        <p:spPr>
          <a:xfrm>
            <a:off x="822960" y="640080"/>
            <a:ext cx="7315200" cy="365760"/>
          </a:xfrm>
          <a:prstGeom prst="rect">
            <a:avLst/>
          </a:prstGeom>
          <a:noFill/>
          <a:ln/>
        </p:spPr>
        <p:txBody>
          <a:bodyPr wrap="square" lIns="0" tIns="0" rIns="0" bIns="0" rtlCol="0" anchor="ctr"/>
          <a:lstStyle/>
          <a:p>
            <a:pPr indent="0" marL="0">
              <a:buNone/>
            </a:pPr>
            <a:r>
              <a:rPr lang="en-US" sz="1300" spc="200" kern="0" dirty="0">
                <a:solidFill>
                  <a:srgbClr val="0E7A6C"/>
                </a:solidFill>
                <a:latin typeface="Consolas" pitchFamily="34" charset="0"/>
                <a:ea typeface="Consolas" pitchFamily="34" charset="-122"/>
                <a:cs typeface="Consolas" pitchFamily="34" charset="-120"/>
              </a:rPr>
              <a:t>ZHRNUTIE HODINY</a:t>
            </a:r>
            <a:endParaRPr lang="en-US" sz="1300" dirty="0"/>
          </a:p>
        </p:txBody>
      </p:sp>
      <p:sp>
        <p:nvSpPr>
          <p:cNvPr id="8" name="Text 6"/>
          <p:cNvSpPr txBox="1"/>
          <p:nvPr/>
        </p:nvSpPr>
        <p:spPr>
          <a:xfrm>
            <a:off x="822960" y="1005840"/>
            <a:ext cx="9144000" cy="685800"/>
          </a:xfrm>
          <a:prstGeom prst="rect">
            <a:avLst/>
          </a:prstGeom>
          <a:noFill/>
          <a:ln/>
        </p:spPr>
        <p:txBody>
          <a:bodyPr wrap="square" lIns="0" tIns="0" rIns="0" bIns="0" rtlCol="0" anchor="ctr"/>
          <a:lstStyle/>
          <a:p>
            <a:pPr indent="0" marL="0">
              <a:buNone/>
            </a:pPr>
            <a:r>
              <a:rPr lang="en-US" sz="3000" b="1" dirty="0">
                <a:solidFill>
                  <a:srgbClr val="263543"/>
                </a:solidFill>
                <a:latin typeface="Cambria" pitchFamily="34" charset="0"/>
                <a:ea typeface="Cambria" pitchFamily="34" charset="-122"/>
                <a:cs typeface="Cambria" pitchFamily="34" charset="-120"/>
              </a:rPr>
              <a:t>Čo sme dnes prebrali</a:t>
            </a:r>
            <a:endParaRPr lang="en-US" sz="3000" dirty="0"/>
          </a:p>
        </p:txBody>
      </p:sp>
      <p:sp>
        <p:nvSpPr>
          <p:cNvPr id="9" name="Shape 7"/>
          <p:cNvSpPr/>
          <p:nvPr/>
        </p:nvSpPr>
        <p:spPr>
          <a:xfrm>
            <a:off x="822960" y="1920240"/>
            <a:ext cx="502920" cy="502920"/>
          </a:xfrm>
          <a:prstGeom prst="ellipse">
            <a:avLst/>
          </a:prstGeom>
          <a:solidFill>
            <a:srgbClr val="263543"/>
          </a:solidFill>
          <a:ln w="19050">
            <a:solidFill>
              <a:srgbClr val="3FE0C5"/>
            </a:solidFill>
            <a:prstDash val="solid"/>
          </a:ln>
        </p:spPr>
      </p:sp>
      <p:sp>
        <p:nvSpPr>
          <p:cNvPr id="10" name="Text 8"/>
          <p:cNvSpPr txBox="1"/>
          <p:nvPr/>
        </p:nvSpPr>
        <p:spPr>
          <a:xfrm>
            <a:off x="822960" y="1906524"/>
            <a:ext cx="502920" cy="502920"/>
          </a:xfrm>
          <a:prstGeom prst="rect">
            <a:avLst/>
          </a:prstGeom>
          <a:noFill/>
          <a:ln/>
        </p:spPr>
        <p:txBody>
          <a:bodyPr wrap="square" lIns="0" tIns="0" rIns="0" bIns="0" rtlCol="0" anchor="ctr"/>
          <a:lstStyle/>
          <a:p>
            <a:pPr algn="ctr" indent="0" marL="0">
              <a:buNone/>
            </a:pPr>
            <a:r>
              <a:rPr lang="en-US" sz="1400" b="1" dirty="0">
                <a:solidFill>
                  <a:srgbClr val="3FE0C5"/>
                </a:solidFill>
                <a:latin typeface="Consolas" pitchFamily="34" charset="0"/>
                <a:ea typeface="Consolas" pitchFamily="34" charset="-122"/>
                <a:cs typeface="Consolas" pitchFamily="34" charset="-120"/>
              </a:rPr>
              <a:t>A</a:t>
            </a:r>
            <a:endParaRPr lang="en-US" sz="1400" dirty="0"/>
          </a:p>
        </p:txBody>
      </p:sp>
      <p:sp>
        <p:nvSpPr>
          <p:cNvPr id="11" name="Text 9"/>
          <p:cNvSpPr txBox="1"/>
          <p:nvPr/>
        </p:nvSpPr>
        <p:spPr>
          <a:xfrm>
            <a:off x="1508760" y="1892808"/>
            <a:ext cx="4023360" cy="365760"/>
          </a:xfrm>
          <a:prstGeom prst="rect">
            <a:avLst/>
          </a:prstGeom>
          <a:noFill/>
          <a:ln/>
        </p:spPr>
        <p:txBody>
          <a:bodyPr wrap="square" lIns="0" tIns="0" rIns="0" bIns="0" rtlCol="0" anchor="ctr"/>
          <a:lstStyle/>
          <a:p>
            <a:pPr indent="0" marL="0">
              <a:buNone/>
            </a:pPr>
            <a:r>
              <a:rPr lang="en-US" sz="1500" b="1" dirty="0">
                <a:solidFill>
                  <a:srgbClr val="263543"/>
                </a:solidFill>
                <a:latin typeface="Cambria" pitchFamily="34" charset="0"/>
                <a:ea typeface="Cambria" pitchFamily="34" charset="-122"/>
                <a:cs typeface="Cambria" pitchFamily="34" charset="-120"/>
              </a:rPr>
              <a:t>Princíp cievky a vlastná indukčnosť</a:t>
            </a:r>
            <a:endParaRPr lang="en-US" sz="1500" dirty="0"/>
          </a:p>
        </p:txBody>
      </p:sp>
      <p:sp>
        <p:nvSpPr>
          <p:cNvPr id="12" name="Text 10"/>
          <p:cNvSpPr txBox="1"/>
          <p:nvPr/>
        </p:nvSpPr>
        <p:spPr>
          <a:xfrm>
            <a:off x="5577840" y="1874520"/>
            <a:ext cx="5669280" cy="548640"/>
          </a:xfrm>
          <a:prstGeom prst="rect">
            <a:avLst/>
          </a:prstGeom>
          <a:noFill/>
          <a:ln/>
        </p:spPr>
        <p:txBody>
          <a:bodyPr wrap="square" lIns="0" tIns="0" rIns="0" bIns="0" rtlCol="0" anchor="ctr"/>
          <a:lstStyle/>
          <a:p>
            <a:pPr indent="0" marL="0">
              <a:buNone/>
            </a:pPr>
            <a:r>
              <a:rPr lang="en-US" sz="1200" dirty="0">
                <a:solidFill>
                  <a:srgbClr val="5B6B78"/>
                </a:solidFill>
                <a:latin typeface="Calibri" pitchFamily="34" charset="0"/>
                <a:ea typeface="Calibri" pitchFamily="34" charset="-122"/>
                <a:cs typeface="Calibri" pitchFamily="34" charset="-120"/>
              </a:rPr>
              <a:t>U_L = L × ΔI/Δt, jednotka Henry, indukčnosť závisí od počtu závitov a typu jadra.</a:t>
            </a:r>
            <a:endParaRPr lang="en-US" sz="1200" dirty="0"/>
          </a:p>
        </p:txBody>
      </p:sp>
      <p:sp>
        <p:nvSpPr>
          <p:cNvPr id="13" name="Shape 11"/>
          <p:cNvSpPr/>
          <p:nvPr/>
        </p:nvSpPr>
        <p:spPr>
          <a:xfrm>
            <a:off x="822960" y="2697480"/>
            <a:ext cx="502920" cy="502920"/>
          </a:xfrm>
          <a:prstGeom prst="ellipse">
            <a:avLst/>
          </a:prstGeom>
          <a:solidFill>
            <a:srgbClr val="263543"/>
          </a:solidFill>
          <a:ln w="19050">
            <a:solidFill>
              <a:srgbClr val="3FE0C5"/>
            </a:solidFill>
            <a:prstDash val="solid"/>
          </a:ln>
        </p:spPr>
      </p:sp>
      <p:sp>
        <p:nvSpPr>
          <p:cNvPr id="14" name="Text 12"/>
          <p:cNvSpPr txBox="1"/>
          <p:nvPr/>
        </p:nvSpPr>
        <p:spPr>
          <a:xfrm>
            <a:off x="822960" y="2683764"/>
            <a:ext cx="502920" cy="502920"/>
          </a:xfrm>
          <a:prstGeom prst="rect">
            <a:avLst/>
          </a:prstGeom>
          <a:noFill/>
          <a:ln/>
        </p:spPr>
        <p:txBody>
          <a:bodyPr wrap="square" lIns="0" tIns="0" rIns="0" bIns="0" rtlCol="0" anchor="ctr"/>
          <a:lstStyle/>
          <a:p>
            <a:pPr algn="ctr" indent="0" marL="0">
              <a:buNone/>
            </a:pPr>
            <a:r>
              <a:rPr lang="en-US" sz="1400" b="1" dirty="0">
                <a:solidFill>
                  <a:srgbClr val="3FE0C5"/>
                </a:solidFill>
                <a:latin typeface="Consolas" pitchFamily="34" charset="0"/>
                <a:ea typeface="Consolas" pitchFamily="34" charset="-122"/>
                <a:cs typeface="Consolas" pitchFamily="34" charset="-120"/>
              </a:rPr>
              <a:t>B</a:t>
            </a:r>
            <a:endParaRPr lang="en-US" sz="1400" dirty="0"/>
          </a:p>
        </p:txBody>
      </p:sp>
      <p:sp>
        <p:nvSpPr>
          <p:cNvPr id="15" name="Text 13"/>
          <p:cNvSpPr txBox="1"/>
          <p:nvPr/>
        </p:nvSpPr>
        <p:spPr>
          <a:xfrm>
            <a:off x="1508760" y="2670048"/>
            <a:ext cx="4023360" cy="365760"/>
          </a:xfrm>
          <a:prstGeom prst="rect">
            <a:avLst/>
          </a:prstGeom>
          <a:noFill/>
          <a:ln/>
        </p:spPr>
        <p:txBody>
          <a:bodyPr wrap="square" lIns="0" tIns="0" rIns="0" bIns="0" rtlCol="0" anchor="ctr"/>
          <a:lstStyle/>
          <a:p>
            <a:pPr indent="0" marL="0">
              <a:buNone/>
            </a:pPr>
            <a:r>
              <a:rPr lang="en-US" sz="1500" b="1" dirty="0">
                <a:solidFill>
                  <a:srgbClr val="263543"/>
                </a:solidFill>
                <a:latin typeface="Cambria" pitchFamily="34" charset="0"/>
                <a:ea typeface="Cambria" pitchFamily="34" charset="-122"/>
                <a:cs typeface="Cambria" pitchFamily="34" charset="-120"/>
              </a:rPr>
              <a:t>Cievka v jednosmernom a striedavom obvode</a:t>
            </a:r>
            <a:endParaRPr lang="en-US" sz="1500" dirty="0"/>
          </a:p>
        </p:txBody>
      </p:sp>
      <p:sp>
        <p:nvSpPr>
          <p:cNvPr id="16" name="Text 14"/>
          <p:cNvSpPr txBox="1"/>
          <p:nvPr/>
        </p:nvSpPr>
        <p:spPr>
          <a:xfrm>
            <a:off x="5577840" y="2651760"/>
            <a:ext cx="5669280" cy="548640"/>
          </a:xfrm>
          <a:prstGeom prst="rect">
            <a:avLst/>
          </a:prstGeom>
          <a:noFill/>
          <a:ln/>
        </p:spPr>
        <p:txBody>
          <a:bodyPr wrap="square" lIns="0" tIns="0" rIns="0" bIns="0" rtlCol="0" anchor="ctr"/>
          <a:lstStyle/>
          <a:p>
            <a:pPr indent="0" marL="0">
              <a:buNone/>
            </a:pPr>
            <a:r>
              <a:rPr lang="en-US" sz="1200" dirty="0">
                <a:solidFill>
                  <a:srgbClr val="5B6B78"/>
                </a:solidFill>
                <a:latin typeface="Calibri" pitchFamily="34" charset="0"/>
                <a:ea typeface="Calibri" pitchFamily="34" charset="-122"/>
                <a:cs typeface="Calibri" pitchFamily="34" charset="-120"/>
              </a:rPr>
              <a:t>τ = L/R pri zapínaní prúdu, induktívna reaktancia X_L = 2πfL rastie s frekvenciou.</a:t>
            </a:r>
            <a:endParaRPr lang="en-US" sz="1200" dirty="0"/>
          </a:p>
        </p:txBody>
      </p:sp>
      <p:sp>
        <p:nvSpPr>
          <p:cNvPr id="17" name="Shape 15"/>
          <p:cNvSpPr/>
          <p:nvPr/>
        </p:nvSpPr>
        <p:spPr>
          <a:xfrm>
            <a:off x="822960" y="3474720"/>
            <a:ext cx="502920" cy="502920"/>
          </a:xfrm>
          <a:prstGeom prst="ellipse">
            <a:avLst/>
          </a:prstGeom>
          <a:solidFill>
            <a:srgbClr val="263543"/>
          </a:solidFill>
          <a:ln w="19050">
            <a:solidFill>
              <a:srgbClr val="3FE0C5"/>
            </a:solidFill>
            <a:prstDash val="solid"/>
          </a:ln>
        </p:spPr>
      </p:sp>
      <p:sp>
        <p:nvSpPr>
          <p:cNvPr id="18" name="Text 16"/>
          <p:cNvSpPr txBox="1"/>
          <p:nvPr/>
        </p:nvSpPr>
        <p:spPr>
          <a:xfrm>
            <a:off x="822960" y="3461004"/>
            <a:ext cx="502920" cy="502920"/>
          </a:xfrm>
          <a:prstGeom prst="rect">
            <a:avLst/>
          </a:prstGeom>
          <a:noFill/>
          <a:ln/>
        </p:spPr>
        <p:txBody>
          <a:bodyPr wrap="square" lIns="0" tIns="0" rIns="0" bIns="0" rtlCol="0" anchor="ctr"/>
          <a:lstStyle/>
          <a:p>
            <a:pPr algn="ctr" indent="0" marL="0">
              <a:buNone/>
            </a:pPr>
            <a:r>
              <a:rPr lang="en-US" sz="1400" b="1" dirty="0">
                <a:solidFill>
                  <a:srgbClr val="3FE0C5"/>
                </a:solidFill>
                <a:latin typeface="Consolas" pitchFamily="34" charset="0"/>
                <a:ea typeface="Consolas" pitchFamily="34" charset="-122"/>
                <a:cs typeface="Consolas" pitchFamily="34" charset="-120"/>
              </a:rPr>
              <a:t>C</a:t>
            </a:r>
            <a:endParaRPr lang="en-US" sz="1400" dirty="0"/>
          </a:p>
        </p:txBody>
      </p:sp>
      <p:sp>
        <p:nvSpPr>
          <p:cNvPr id="19" name="Text 17"/>
          <p:cNvSpPr txBox="1"/>
          <p:nvPr/>
        </p:nvSpPr>
        <p:spPr>
          <a:xfrm>
            <a:off x="1508760" y="3447288"/>
            <a:ext cx="4023360" cy="365760"/>
          </a:xfrm>
          <a:prstGeom prst="rect">
            <a:avLst/>
          </a:prstGeom>
          <a:noFill/>
          <a:ln/>
        </p:spPr>
        <p:txBody>
          <a:bodyPr wrap="square" lIns="0" tIns="0" rIns="0" bIns="0" rtlCol="0" anchor="ctr"/>
          <a:lstStyle/>
          <a:p>
            <a:pPr indent="0" marL="0">
              <a:buNone/>
            </a:pPr>
            <a:r>
              <a:rPr lang="en-US" sz="1500" b="1" dirty="0">
                <a:solidFill>
                  <a:srgbClr val="263543"/>
                </a:solidFill>
                <a:latin typeface="Cambria" pitchFamily="34" charset="0"/>
                <a:ea typeface="Cambria" pitchFamily="34" charset="-122"/>
                <a:cs typeface="Cambria" pitchFamily="34" charset="-120"/>
              </a:rPr>
              <a:t>Radenie, porovnanie a využitie</a:t>
            </a:r>
            <a:endParaRPr lang="en-US" sz="1500" dirty="0"/>
          </a:p>
        </p:txBody>
      </p:sp>
      <p:sp>
        <p:nvSpPr>
          <p:cNvPr id="20" name="Text 18"/>
          <p:cNvSpPr txBox="1"/>
          <p:nvPr/>
        </p:nvSpPr>
        <p:spPr>
          <a:xfrm>
            <a:off x="5577840" y="3429000"/>
            <a:ext cx="5669280" cy="548640"/>
          </a:xfrm>
          <a:prstGeom prst="rect">
            <a:avLst/>
          </a:prstGeom>
          <a:noFill/>
          <a:ln/>
        </p:spPr>
        <p:txBody>
          <a:bodyPr wrap="square" lIns="0" tIns="0" rIns="0" bIns="0" rtlCol="0" anchor="ctr"/>
          <a:lstStyle/>
          <a:p>
            <a:pPr indent="0" marL="0">
              <a:buNone/>
            </a:pPr>
            <a:r>
              <a:rPr lang="en-US" sz="1200" dirty="0">
                <a:solidFill>
                  <a:srgbClr val="5B6B78"/>
                </a:solidFill>
                <a:latin typeface="Calibri" pitchFamily="34" charset="0"/>
                <a:ea typeface="Calibri" pitchFamily="34" charset="-122"/>
                <a:cs typeface="Calibri" pitchFamily="34" charset="-120"/>
              </a:rPr>
              <a:t>Cievky sa radia ako rezistory (opak kondenzátorov), pozor na prepäťovú špičku pri vypnutí.</a:t>
            </a:r>
            <a:endParaRPr lang="en-US" sz="1200" dirty="0"/>
          </a:p>
        </p:txBody>
      </p:sp>
      <p:sp>
        <p:nvSpPr>
          <p:cNvPr id="21" name="Shape 19"/>
          <p:cNvSpPr/>
          <p:nvPr/>
        </p:nvSpPr>
        <p:spPr>
          <a:xfrm>
            <a:off x="822960" y="4480560"/>
            <a:ext cx="10515600" cy="914400"/>
          </a:xfrm>
          <a:prstGeom prst="roundRect">
            <a:avLst>
              <a:gd name="adj" fmla="val 3000"/>
            </a:avLst>
          </a:prstGeom>
          <a:solidFill>
            <a:srgbClr val="263543"/>
          </a:solidFill>
          <a:ln/>
        </p:spPr>
      </p:sp>
      <p:sp>
        <p:nvSpPr>
          <p:cNvPr id="22" name="Text 20"/>
          <p:cNvSpPr txBox="1"/>
          <p:nvPr/>
        </p:nvSpPr>
        <p:spPr>
          <a:xfrm>
            <a:off x="1143000" y="4617720"/>
            <a:ext cx="9875520" cy="64008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Kľúčový vzorec: τ = L / R. Po 5τ je prúd cievkou prakticky ustálený — 99 % konečnej hodnoty.</a:t>
            </a:r>
            <a:endParaRPr lang="en-US" sz="1300" dirty="0"/>
          </a:p>
        </p:txBody>
      </p:sp>
      <p:sp>
        <p:nvSpPr>
          <p:cNvPr id="23" name="Shape 21"/>
          <p:cNvSpPr/>
          <p:nvPr/>
        </p:nvSpPr>
        <p:spPr>
          <a:xfrm>
            <a:off x="822960" y="5532120"/>
            <a:ext cx="10515600" cy="914400"/>
          </a:xfrm>
          <a:prstGeom prst="roundRect">
            <a:avLst>
              <a:gd name="adj" fmla="val 3000"/>
            </a:avLst>
          </a:prstGeom>
          <a:solidFill>
            <a:srgbClr val="5B7B93"/>
          </a:solidFill>
          <a:ln/>
        </p:spPr>
      </p:sp>
      <p:sp>
        <p:nvSpPr>
          <p:cNvPr id="24" name="Text 22"/>
          <p:cNvSpPr txBox="1"/>
          <p:nvPr/>
        </p:nvSpPr>
        <p:spPr>
          <a:xfrm>
            <a:off x="1143000" y="5669280"/>
            <a:ext cx="9875520" cy="365760"/>
          </a:xfrm>
          <a:prstGeom prst="rect">
            <a:avLst/>
          </a:prstGeom>
          <a:noFill/>
          <a:ln/>
        </p:spPr>
        <p:txBody>
          <a:bodyPr wrap="square" lIns="0" tIns="0" rIns="0" bIns="0" rtlCol="0" anchor="ctr"/>
          <a:lstStyle/>
          <a:p>
            <a:pPr indent="0" marL="0">
              <a:buNone/>
            </a:pPr>
            <a:r>
              <a:rPr lang="en-US" sz="1500" b="1" dirty="0">
                <a:solidFill>
                  <a:srgbClr val="FFFFFF"/>
                </a:solidFill>
                <a:latin typeface="Cambria" pitchFamily="34" charset="0"/>
                <a:ea typeface="Cambria" pitchFamily="34" charset="-122"/>
                <a:cs typeface="Cambria" pitchFamily="34" charset="-120"/>
              </a:rPr>
              <a:t>Nabudúce: Lekcia 5 — Pasívne filtre RC a RL</a:t>
            </a:r>
            <a:endParaRPr lang="en-US" sz="1500" dirty="0"/>
          </a:p>
        </p:txBody>
      </p:sp>
      <p:sp>
        <p:nvSpPr>
          <p:cNvPr id="25" name="Text 23"/>
          <p:cNvSpPr txBox="1"/>
          <p:nvPr/>
        </p:nvSpPr>
        <p:spPr>
          <a:xfrm>
            <a:off x="1143000" y="6016752"/>
            <a:ext cx="9875520" cy="36576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Dolnopriepustný a hornopriepustný RC filter a filtre s cievkou (RL) — a ich praktické zapojenie a meranie.</a:t>
            </a:r>
            <a:endParaRPr lang="en-US" sz="1100" dirty="0"/>
          </a:p>
        </p:txBody>
      </p:sp>
      <p:sp>
        <p:nvSpPr>
          <p:cNvPr id="26" name="Text 24"/>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a:t>
            </a:r>
            <a:endParaRPr lang="en-US" sz="900" dirty="0"/>
          </a:p>
        </p:txBody>
      </p:sp>
      <p:sp>
        <p:nvSpPr>
          <p:cNvPr id="27" name="Text 25"/>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1417320"/>
            <a:ext cx="960120" cy="0"/>
          </a:xfrm>
          <a:prstGeom prst="line">
            <a:avLst/>
          </a:prstGeom>
          <a:noFill/>
          <a:ln w="15875">
            <a:solidFill>
              <a:srgbClr val="2C5C56"/>
            </a:solidFill>
            <a:prstDash val="solid"/>
          </a:ln>
        </p:spPr>
      </p:sp>
      <p:sp>
        <p:nvSpPr>
          <p:cNvPr id="3" name="Shape 1"/>
          <p:cNvSpPr/>
          <p:nvPr/>
        </p:nvSpPr>
        <p:spPr>
          <a:xfrm>
            <a:off x="1783080" y="1417320"/>
            <a:ext cx="0" cy="528066"/>
          </a:xfrm>
          <a:prstGeom prst="line">
            <a:avLst/>
          </a:prstGeom>
          <a:noFill/>
          <a:ln w="15875">
            <a:solidFill>
              <a:srgbClr val="2C5C56"/>
            </a:solidFill>
            <a:prstDash val="solid"/>
          </a:ln>
        </p:spPr>
      </p:sp>
      <p:sp>
        <p:nvSpPr>
          <p:cNvPr id="4" name="Shape 2"/>
          <p:cNvSpPr/>
          <p:nvPr/>
        </p:nvSpPr>
        <p:spPr>
          <a:xfrm>
            <a:off x="793699" y="1388059"/>
            <a:ext cx="58522" cy="58522"/>
          </a:xfrm>
          <a:prstGeom prst="ellipse">
            <a:avLst/>
          </a:prstGeom>
          <a:solidFill>
            <a:srgbClr val="2C5C56"/>
          </a:solidFill>
          <a:ln/>
        </p:spPr>
      </p:sp>
      <p:sp>
        <p:nvSpPr>
          <p:cNvPr id="5" name="Shape 3"/>
          <p:cNvSpPr/>
          <p:nvPr/>
        </p:nvSpPr>
        <p:spPr>
          <a:xfrm>
            <a:off x="1753819" y="1388059"/>
            <a:ext cx="58522" cy="58522"/>
          </a:xfrm>
          <a:prstGeom prst="ellipse">
            <a:avLst/>
          </a:prstGeom>
          <a:solidFill>
            <a:srgbClr val="2C5C56"/>
          </a:solidFill>
          <a:ln/>
        </p:spPr>
      </p:sp>
      <p:sp>
        <p:nvSpPr>
          <p:cNvPr id="6" name="Shape 4"/>
          <p:cNvSpPr/>
          <p:nvPr/>
        </p:nvSpPr>
        <p:spPr>
          <a:xfrm>
            <a:off x="1753819" y="1916125"/>
            <a:ext cx="58522" cy="58522"/>
          </a:xfrm>
          <a:prstGeom prst="ellipse">
            <a:avLst/>
          </a:prstGeom>
          <a:solidFill>
            <a:srgbClr val="2C5C56"/>
          </a:solidFill>
          <a:ln/>
        </p:spPr>
      </p:sp>
      <p:sp>
        <p:nvSpPr>
          <p:cNvPr id="7" name="Shape 5"/>
          <p:cNvSpPr/>
          <p:nvPr/>
        </p:nvSpPr>
        <p:spPr>
          <a:xfrm>
            <a:off x="9692640"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8" name="Shape 6"/>
          <p:cNvSpPr/>
          <p:nvPr/>
        </p:nvSpPr>
        <p:spPr>
          <a:xfrm>
            <a:off x="10344607"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9" name="Shape 7"/>
          <p:cNvSpPr/>
          <p:nvPr/>
        </p:nvSpPr>
        <p:spPr>
          <a:xfrm>
            <a:off x="10996574"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10" name="Shape 8"/>
          <p:cNvSpPr/>
          <p:nvPr/>
        </p:nvSpPr>
        <p:spPr>
          <a:xfrm>
            <a:off x="11648542" y="4503420"/>
            <a:ext cx="1051560" cy="1051560"/>
          </a:xfrm>
          <a:prstGeom prst="arc">
            <a:avLst>
              <a:gd name="adj1" fmla="val 10800000"/>
              <a:gd name="adj2" fmla="val 21600000"/>
            </a:avLst>
          </a:prstGeom>
          <a:noFill/>
          <a:ln w="2045">
            <a:solidFill>
              <a:srgbClr val="3FE0C5">
                <a:alpha val="15000"/>
              </a:srgbClr>
            </a:solidFill>
            <a:prstDash val="solid"/>
          </a:ln>
        </p:spPr>
      </p:sp>
      <p:sp>
        <p:nvSpPr>
          <p:cNvPr id="11" name="Text 9"/>
          <p:cNvSpPr txBox="1"/>
          <p:nvPr/>
        </p:nvSpPr>
        <p:spPr>
          <a:xfrm>
            <a:off x="822960" y="2514600"/>
            <a:ext cx="8229600" cy="365760"/>
          </a:xfrm>
          <a:prstGeom prst="rect">
            <a:avLst/>
          </a:prstGeom>
          <a:noFill/>
          <a:ln/>
        </p:spPr>
        <p:txBody>
          <a:bodyPr wrap="square" lIns="0" tIns="0" rIns="0" bIns="0" rtlCol="0" anchor="ctr"/>
          <a:lstStyle/>
          <a:p>
            <a:pPr indent="0" marL="0">
              <a:buNone/>
            </a:pPr>
            <a:r>
              <a:rPr lang="en-US" sz="1400" spc="200" kern="0" dirty="0">
                <a:solidFill>
                  <a:srgbClr val="0E7A6C"/>
                </a:solidFill>
                <a:latin typeface="Consolas" pitchFamily="34" charset="0"/>
                <a:ea typeface="Consolas" pitchFamily="34" charset="-122"/>
                <a:cs typeface="Consolas" pitchFamily="34" charset="-120"/>
              </a:rPr>
              <a:t>RÝCHLY KVÍZ</a:t>
            </a:r>
            <a:endParaRPr lang="en-US" sz="1400" dirty="0"/>
          </a:p>
        </p:txBody>
      </p:sp>
      <p:sp>
        <p:nvSpPr>
          <p:cNvPr id="12" name="Text 10"/>
          <p:cNvSpPr txBox="1"/>
          <p:nvPr/>
        </p:nvSpPr>
        <p:spPr>
          <a:xfrm>
            <a:off x="822960" y="2880360"/>
            <a:ext cx="8961120" cy="1005840"/>
          </a:xfrm>
          <a:prstGeom prst="rect">
            <a:avLst/>
          </a:prstGeom>
          <a:noFill/>
          <a:ln/>
        </p:spPr>
        <p:txBody>
          <a:bodyPr wrap="square" lIns="0" tIns="0" rIns="0" bIns="0" rtlCol="0" anchor="ctr"/>
          <a:lstStyle/>
          <a:p>
            <a:pPr indent="0" marL="0">
              <a:buNone/>
            </a:pPr>
            <a:r>
              <a:rPr lang="en-US" sz="3800" b="1" dirty="0">
                <a:solidFill>
                  <a:srgbClr val="263543"/>
                </a:solidFill>
                <a:latin typeface="Cambria" pitchFamily="34" charset="0"/>
                <a:ea typeface="Cambria" pitchFamily="34" charset="-122"/>
                <a:cs typeface="Cambria" pitchFamily="34" charset="-120"/>
              </a:rPr>
              <a:t>Overme si, čo už viete</a:t>
            </a:r>
            <a:endParaRPr lang="en-US" sz="3800" dirty="0"/>
          </a:p>
        </p:txBody>
      </p:sp>
      <p:sp>
        <p:nvSpPr>
          <p:cNvPr id="13" name="Text 11"/>
          <p:cNvSpPr txBox="1"/>
          <p:nvPr/>
        </p:nvSpPr>
        <p:spPr>
          <a:xfrm>
            <a:off x="822960" y="3977640"/>
            <a:ext cx="8778240" cy="594360"/>
          </a:xfrm>
          <a:prstGeom prst="rect">
            <a:avLst/>
          </a:prstGeom>
          <a:noFill/>
          <a:ln/>
        </p:spPr>
        <p:txBody>
          <a:bodyPr wrap="square" lIns="0" tIns="0" rIns="0" bIns="0" rtlCol="0" anchor="ctr"/>
          <a:lstStyle/>
          <a:p>
            <a:pPr indent="0" marL="0">
              <a:buNone/>
            </a:pPr>
            <a:r>
              <a:rPr lang="en-US" sz="1600" dirty="0">
                <a:solidFill>
                  <a:srgbClr val="5B6B78"/>
                </a:solidFill>
                <a:latin typeface="Calibri" pitchFamily="34" charset="0"/>
                <a:ea typeface="Calibri" pitchFamily="34" charset="-122"/>
                <a:cs typeface="Calibri" pitchFamily="34" charset="-120"/>
              </a:rPr>
              <a:t>Deväť otázok priamo z dnešnej hodiny — princíp, RL obvod, striedavý prúd a radenie cievok.</a:t>
            </a:r>
            <a:endParaRPr lang="en-US" sz="1600" dirty="0"/>
          </a:p>
        </p:txBody>
      </p:sp>
      <p:sp>
        <p:nvSpPr>
          <p:cNvPr id="14" name="Text 12"/>
          <p:cNvSpPr txBox="1"/>
          <p:nvPr/>
        </p:nvSpPr>
        <p:spPr>
          <a:xfrm>
            <a:off x="822960" y="4617720"/>
            <a:ext cx="8778240" cy="365760"/>
          </a:xfrm>
          <a:prstGeom prst="rect">
            <a:avLst/>
          </a:prstGeom>
          <a:noFill/>
          <a:ln/>
        </p:spPr>
        <p:txBody>
          <a:bodyPr wrap="square" lIns="0" tIns="0" rIns="0" bIns="0" rtlCol="0" anchor="ctr"/>
          <a:lstStyle/>
          <a:p>
            <a:pPr indent="0" marL="0">
              <a:buNone/>
            </a:pPr>
            <a:r>
              <a:rPr lang="en-US" sz="1250" dirty="0">
                <a:solidFill>
                  <a:srgbClr val="5B7B93"/>
                </a:solidFill>
                <a:latin typeface="Consolas" pitchFamily="34" charset="0"/>
                <a:ea typeface="Consolas" pitchFamily="34" charset="-122"/>
                <a:cs typeface="Consolas" pitchFamily="34" charset="-120"/>
              </a:rPr>
              <a:t>Otázka sa zobrazí hneď — odpoveď odhalíte kliknutím.</a:t>
            </a:r>
            <a:endParaRPr lang="en-US" sz="1250" dirty="0"/>
          </a:p>
        </p:txBody>
      </p:sp>
      <p:sp>
        <p:nvSpPr>
          <p:cNvPr id="15" name="Text 13"/>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6" name="Text 14"/>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ĽAHŠIA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01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1</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Čo je vlastná indukčnosť cievky a v čom sa meria?</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Je to schopnosť cievky indukovať vo svojom vlastnom vinutí napätie, ktoré pôsobí proti zmene prúdu, ktorý ňou preteká. Meria sa v henry (H), v praxi bežnejšie v milihenry (mH) alebo mikrohenry (µH).</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20</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ĽAHŠIA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02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2</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Čo najviac zväčší indukčnosť cievky pri rovnakom počte závitov?</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Feromagnetické jadro (napríklad železo alebo ferit) namiesto vzduchového jadra — výrazne zosilní magnetické pole, a tým aj indukčnosť.</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21</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ĽAHŠIA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03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3</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Ako sa ideálna cievka správa v ustálenom jednosmernom obvode, keď sa prúd už nemení?</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Ako obyčajný vodič — kladie prúdu už len odpor svojho vinutia, žiadny ďalší „brzdiaci“ účinok, keďže ten vzniká len pri ZMENE prúdu.</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22</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STREDNÁ NÁROČNOSŤ</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04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4</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RL obvod má L = 100 mH a R = 20 Ω. Aká je jeho časová konštanta τ?</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τ = L / R = 0,1 H / 20 Ω = 0,005 s = 5 ms.</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23</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STREDNÁ NÁROČNOSŤ</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05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5</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Dve cievky, 10 mH a 15 mH, sú zapojené sériovo. Aká je výsledná indukčnosť? A ako by to bolo pri kondenzátoroch s rovnakými hodnotami?</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Cievky sériovo: L = L1 + L2 = 10 + 15 = 25 mH (súčet). Kondenzátory so zhodnými hodnotami by sa sériovo naopak SČÍTAVALI v prevrátenej hodnote a výsledná kapacita by bola menšia než 10 nF — presný opak správania cievok.</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24</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STREDNÁ NÁROČNOSŤ</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06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6</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Čo je induktívna reaktancia X_L a ako závisí od frekvencie?</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Je to odpor, ktorý cievka kladie striedavému prúdu: X_L = 2πfL. S rastúcou frekvenciou f reaktancia rastie — cievka teda vysoké frekvencie čoraz viac brzdí.</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25</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NÁROČNEJŠIA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07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7</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Porovnajte, ako sa mení reaktancia cievky (X_L) a kondenzátora (X_C) so zvyšujúcou sa frekvenciou. Ktorá súčiastka teda lepšie prepúšťa vysoké frekvencie?</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X_L = 2πfL rastie s frekvenciou, X_C = 1/(2πfC) s frekvenciou klesá — správanie je presne opačné. Vysoké frekvencie preto lepšie prepúšťa kondenzátor (jeho reaktancia je pri vysokej frekvencii malá), zatiaľ čo cievka ich čoraz viac tlmí.</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26</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NÁROČNEJŠIA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08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8</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Prečo sa k cievke (napríklad k relé) pri spínaní tranzistorom zapája ochranná (flyback) dióda?</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Cievka sa bráni náhlej zmene prúdu — keď tranzistor prúd náhle preruší, cievka sa ho snaží udržať a vygeneruje na svojich vývodoch krátku, ale veľmi vysokú napäťovú špičku, ktorá by mohla tranzistor poškodiť. Ochranná dióda zapojená v závernom smere paralelne k cievke poskytne prúdu bezpečnú cestu na doznenie a špičku tým obmedzí.</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27</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44200" y="5623560"/>
            <a:ext cx="685800" cy="0"/>
          </a:xfrm>
          <a:prstGeom prst="line">
            <a:avLst/>
          </a:prstGeom>
          <a:noFill/>
          <a:ln w="15875">
            <a:solidFill>
              <a:srgbClr val="2C5C56"/>
            </a:solidFill>
            <a:prstDash val="solid"/>
          </a:ln>
        </p:spPr>
      </p:sp>
      <p:sp>
        <p:nvSpPr>
          <p:cNvPr id="3" name="Shape 1"/>
          <p:cNvSpPr/>
          <p:nvPr/>
        </p:nvSpPr>
        <p:spPr>
          <a:xfrm>
            <a:off x="11430000" y="5623560"/>
            <a:ext cx="0" cy="377190"/>
          </a:xfrm>
          <a:prstGeom prst="line">
            <a:avLst/>
          </a:prstGeom>
          <a:noFill/>
          <a:ln w="15875">
            <a:solidFill>
              <a:srgbClr val="2C5C56"/>
            </a:solidFill>
            <a:prstDash val="solid"/>
          </a:ln>
        </p:spPr>
      </p:sp>
      <p:sp>
        <p:nvSpPr>
          <p:cNvPr id="4" name="Shape 2"/>
          <p:cNvSpPr/>
          <p:nvPr/>
        </p:nvSpPr>
        <p:spPr>
          <a:xfrm>
            <a:off x="10714939" y="5594299"/>
            <a:ext cx="58522" cy="58522"/>
          </a:xfrm>
          <a:prstGeom prst="ellipse">
            <a:avLst/>
          </a:prstGeom>
          <a:solidFill>
            <a:srgbClr val="2C5C56"/>
          </a:solidFill>
          <a:ln/>
        </p:spPr>
      </p:sp>
      <p:sp>
        <p:nvSpPr>
          <p:cNvPr id="5" name="Shape 3"/>
          <p:cNvSpPr/>
          <p:nvPr/>
        </p:nvSpPr>
        <p:spPr>
          <a:xfrm>
            <a:off x="11400739" y="5594299"/>
            <a:ext cx="58522" cy="58522"/>
          </a:xfrm>
          <a:prstGeom prst="ellipse">
            <a:avLst/>
          </a:prstGeom>
          <a:solidFill>
            <a:srgbClr val="2C5C56"/>
          </a:solidFill>
          <a:ln/>
        </p:spPr>
      </p:sp>
      <p:sp>
        <p:nvSpPr>
          <p:cNvPr id="6" name="Shape 4"/>
          <p:cNvSpPr/>
          <p:nvPr/>
        </p:nvSpPr>
        <p:spPr>
          <a:xfrm>
            <a:off x="11400739" y="5971489"/>
            <a:ext cx="58522" cy="58522"/>
          </a:xfrm>
          <a:prstGeom prst="ellipse">
            <a:avLst/>
          </a:prstGeom>
          <a:solidFill>
            <a:srgbClr val="2C5C56"/>
          </a:solidFill>
          <a:ln/>
        </p:spPr>
      </p:sp>
      <p:sp>
        <p:nvSpPr>
          <p:cNvPr id="7" name="Text 5"/>
          <p:cNvSpPr txBox="1"/>
          <p:nvPr/>
        </p:nvSpPr>
        <p:spPr>
          <a:xfrm>
            <a:off x="548640" y="457200"/>
            <a:ext cx="8686800" cy="292608"/>
          </a:xfrm>
          <a:prstGeom prst="rect">
            <a:avLst/>
          </a:prstGeom>
          <a:noFill/>
          <a:ln/>
        </p:spPr>
        <p:txBody>
          <a:bodyPr wrap="square" lIns="0" tIns="0" rIns="0" bIns="0" rtlCol="0" anchor="ctr"/>
          <a:lstStyle/>
          <a:p>
            <a:pPr indent="0" marL="0">
              <a:buNone/>
            </a:pPr>
            <a:r>
              <a:rPr lang="en-US" sz="1150" spc="100" kern="0" dirty="0">
                <a:solidFill>
                  <a:srgbClr val="5B7B93"/>
                </a:solidFill>
                <a:latin typeface="Consolas" pitchFamily="34" charset="0"/>
                <a:ea typeface="Consolas" pitchFamily="34" charset="-122"/>
                <a:cs typeface="Consolas" pitchFamily="34" charset="-120"/>
              </a:rPr>
              <a:t>KVÍZ · NÁROČNEJŠIA OTÁZKA</a:t>
            </a:r>
            <a:endParaRPr lang="en-US" sz="1150" dirty="0"/>
          </a:p>
        </p:txBody>
      </p:sp>
      <p:sp>
        <p:nvSpPr>
          <p:cNvPr id="8" name="Shape 6"/>
          <p:cNvSpPr/>
          <p:nvPr/>
        </p:nvSpPr>
        <p:spPr>
          <a:xfrm>
            <a:off x="10104120" y="420624"/>
            <a:ext cx="1508760" cy="365760"/>
          </a:xfrm>
          <a:prstGeom prst="roundRect">
            <a:avLst>
              <a:gd name="adj" fmla="val 15000"/>
            </a:avLst>
          </a:prstGeom>
          <a:solidFill>
            <a:srgbClr val="EEF2F5"/>
          </a:solidFill>
          <a:ln w="12700">
            <a:solidFill>
              <a:srgbClr val="2C5C56"/>
            </a:solidFill>
            <a:prstDash val="solid"/>
          </a:ln>
        </p:spPr>
      </p:sp>
      <p:sp>
        <p:nvSpPr>
          <p:cNvPr id="9" name="Text 7"/>
          <p:cNvSpPr txBox="1"/>
          <p:nvPr/>
        </p:nvSpPr>
        <p:spPr>
          <a:xfrm>
            <a:off x="10104120" y="420624"/>
            <a:ext cx="1508760" cy="365760"/>
          </a:xfrm>
          <a:prstGeom prst="rect">
            <a:avLst/>
          </a:prstGeom>
          <a:noFill/>
          <a:ln/>
        </p:spPr>
        <p:txBody>
          <a:bodyPr wrap="square" lIns="0" tIns="0" rIns="0" bIns="0" rtlCol="0" anchor="ctr"/>
          <a:lstStyle/>
          <a:p>
            <a:pPr algn="ctr" indent="0" marL="0">
              <a:buNone/>
            </a:pPr>
            <a:r>
              <a:rPr lang="en-US" sz="1250" b="1" dirty="0">
                <a:solidFill>
                  <a:srgbClr val="0E7A6C"/>
                </a:solidFill>
                <a:latin typeface="Consolas" pitchFamily="34" charset="0"/>
                <a:ea typeface="Consolas" pitchFamily="34" charset="-122"/>
                <a:cs typeface="Consolas" pitchFamily="34" charset="-120"/>
              </a:rPr>
              <a:t>09 / 09</a:t>
            </a:r>
            <a:endParaRPr lang="en-US" sz="1250" dirty="0"/>
          </a:p>
        </p:txBody>
      </p:sp>
      <p:sp>
        <p:nvSpPr>
          <p:cNvPr id="10" name="Shape 8"/>
          <p:cNvSpPr/>
          <p:nvPr/>
        </p:nvSpPr>
        <p:spPr>
          <a:xfrm>
            <a:off x="548640" y="896112"/>
            <a:ext cx="548640" cy="548640"/>
          </a:xfrm>
          <a:prstGeom prst="ellipse">
            <a:avLst/>
          </a:prstGeom>
          <a:solidFill>
            <a:srgbClr val="263543"/>
          </a:solidFill>
          <a:ln w="19050">
            <a:solidFill>
              <a:srgbClr val="3FE0C5"/>
            </a:solidFill>
            <a:prstDash val="solid"/>
          </a:ln>
        </p:spPr>
      </p:sp>
      <p:sp>
        <p:nvSpPr>
          <p:cNvPr id="11" name="Text 9"/>
          <p:cNvSpPr txBox="1"/>
          <p:nvPr/>
        </p:nvSpPr>
        <p:spPr>
          <a:xfrm>
            <a:off x="548640" y="882396"/>
            <a:ext cx="548640" cy="548640"/>
          </a:xfrm>
          <a:prstGeom prst="rect">
            <a:avLst/>
          </a:prstGeom>
          <a:noFill/>
          <a:ln/>
        </p:spPr>
        <p:txBody>
          <a:bodyPr wrap="square" lIns="0" tIns="0" rIns="0" bIns="0" rtlCol="0" anchor="ctr"/>
          <a:lstStyle/>
          <a:p>
            <a:pPr algn="ctr" indent="0" marL="0">
              <a:buNone/>
            </a:pPr>
            <a:r>
              <a:rPr lang="en-US" sz="1800" b="1" dirty="0">
                <a:solidFill>
                  <a:srgbClr val="3FE0C5"/>
                </a:solidFill>
                <a:latin typeface="Consolas" pitchFamily="34" charset="0"/>
                <a:ea typeface="Consolas" pitchFamily="34" charset="-122"/>
                <a:cs typeface="Consolas" pitchFamily="34" charset="-120"/>
              </a:rPr>
              <a:t>9</a:t>
            </a:r>
            <a:endParaRPr lang="en-US" sz="1800" dirty="0"/>
          </a:p>
        </p:txBody>
      </p:sp>
      <p:sp>
        <p:nvSpPr>
          <p:cNvPr id="12" name="Shape 10"/>
          <p:cNvSpPr/>
          <p:nvPr/>
        </p:nvSpPr>
        <p:spPr>
          <a:xfrm>
            <a:off x="548640" y="1572768"/>
            <a:ext cx="11064240" cy="1645920"/>
          </a:xfrm>
          <a:prstGeom prst="roundRect">
            <a:avLst>
              <a:gd name="adj" fmla="val 2222"/>
            </a:avLst>
          </a:prstGeom>
          <a:solidFill>
            <a:srgbClr val="EEF2F5"/>
          </a:solidFill>
          <a:ln/>
          <a:effectLst>
            <a:outerShdw sx="100000" sy="100000" kx="0" ky="0" algn="bl" rotWithShape="0" blurRad="88900" dist="25400" dir="5400000">
              <a:srgbClr val="1B242E">
                <a:alpha val="22000"/>
              </a:srgbClr>
            </a:outerShdw>
          </a:effectLst>
        </p:spPr>
      </p:sp>
      <p:sp>
        <p:nvSpPr>
          <p:cNvPr id="13" name="Text 11"/>
          <p:cNvSpPr txBox="1"/>
          <p:nvPr/>
        </p:nvSpPr>
        <p:spPr>
          <a:xfrm>
            <a:off x="914400" y="1572768"/>
            <a:ext cx="10332720" cy="1645920"/>
          </a:xfrm>
          <a:prstGeom prst="rect">
            <a:avLst/>
          </a:prstGeom>
          <a:noFill/>
          <a:ln/>
        </p:spPr>
        <p:txBody>
          <a:bodyPr wrap="square" lIns="0" tIns="0" rIns="0" bIns="0" rtlCol="0" anchor="ctr"/>
          <a:lstStyle/>
          <a:p>
            <a:pPr indent="0" marL="0">
              <a:lnSpc>
                <a:spcPct val="125000"/>
              </a:lnSpc>
              <a:buNone/>
            </a:pPr>
            <a:r>
              <a:rPr lang="en-US" sz="1800" b="1" dirty="0">
                <a:solidFill>
                  <a:srgbClr val="263543"/>
                </a:solidFill>
                <a:latin typeface="Cambria" pitchFamily="34" charset="0"/>
                <a:ea typeface="Cambria" pitchFamily="34" charset="-122"/>
                <a:cs typeface="Cambria" pitchFamily="34" charset="-120"/>
              </a:rPr>
              <a:t>Prečo sa cievky radia sériovo a paralelne rovnako ako rezistory, a nie ako kondenzátory?</a:t>
            </a:r>
            <a:endParaRPr lang="en-US" sz="1800" dirty="0"/>
          </a:p>
        </p:txBody>
      </p:sp>
      <p:sp>
        <p:nvSpPr>
          <p:cNvPr id="14" name="Shape 12"/>
          <p:cNvSpPr/>
          <p:nvPr/>
        </p:nvSpPr>
        <p:spPr>
          <a:xfrm>
            <a:off x="548640" y="3520440"/>
            <a:ext cx="11064240" cy="2651760"/>
          </a:xfrm>
          <a:prstGeom prst="roundRect">
            <a:avLst>
              <a:gd name="adj" fmla="val 1379"/>
            </a:avLst>
          </a:prstGeom>
          <a:solidFill>
            <a:srgbClr val="263543"/>
          </a:solidFill>
          <a:ln w="12700">
            <a:solidFill>
              <a:srgbClr val="2C5C56"/>
            </a:solidFill>
            <a:prstDash val="solid"/>
          </a:ln>
          <a:effectLst>
            <a:outerShdw sx="100000" sy="100000" kx="0" ky="0" algn="bl" rotWithShape="0" blurRad="88900" dist="25400" dir="5400000">
              <a:srgbClr val="1B242E">
                <a:alpha val="22000"/>
              </a:srgbClr>
            </a:outerShdw>
          </a:effectLst>
        </p:spPr>
      </p:sp>
      <p:sp>
        <p:nvSpPr>
          <p:cNvPr id="15" name="Text 13"/>
          <p:cNvSpPr txBox="1"/>
          <p:nvPr/>
        </p:nvSpPr>
        <p:spPr>
          <a:xfrm>
            <a:off x="868680" y="3703320"/>
            <a:ext cx="5486400" cy="274320"/>
          </a:xfrm>
          <a:prstGeom prst="rect">
            <a:avLst/>
          </a:prstGeom>
          <a:noFill/>
          <a:ln/>
        </p:spPr>
        <p:txBody>
          <a:bodyPr wrap="square" lIns="0" tIns="0" rIns="0" bIns="0" rtlCol="0" anchor="ctr"/>
          <a:lstStyle/>
          <a:p>
            <a:pPr indent="0" marL="0">
              <a:buNone/>
            </a:pPr>
            <a:r>
              <a:rPr lang="en-US" sz="1100" b="1" spc="150" kern="0" dirty="0">
                <a:solidFill>
                  <a:srgbClr val="3FE0C5"/>
                </a:solidFill>
                <a:latin typeface="Consolas" pitchFamily="34" charset="0"/>
                <a:ea typeface="Consolas" pitchFamily="34" charset="-122"/>
                <a:cs typeface="Consolas" pitchFamily="34" charset="-120"/>
              </a:rPr>
              <a:t>ODPOVEĎ</a:t>
            </a:r>
            <a:endParaRPr lang="en-US" sz="1100" dirty="0"/>
          </a:p>
        </p:txBody>
      </p:sp>
      <p:sp>
        <p:nvSpPr>
          <p:cNvPr id="16" name="Text 14"/>
          <p:cNvSpPr txBox="1"/>
          <p:nvPr/>
        </p:nvSpPr>
        <p:spPr>
          <a:xfrm>
            <a:off x="868680" y="4041648"/>
            <a:ext cx="10424160" cy="2057400"/>
          </a:xfrm>
          <a:prstGeom prst="rect">
            <a:avLst/>
          </a:prstGeom>
          <a:noFill/>
          <a:ln/>
        </p:spPr>
        <p:txBody>
          <a:bodyPr wrap="square" lIns="0" tIns="0" rIns="0" bIns="0" rtlCol="0" anchor="t"/>
          <a:lstStyle/>
          <a:p>
            <a:pPr indent="0" marL="0">
              <a:lnSpc>
                <a:spcPct val="128000"/>
              </a:lnSpc>
              <a:buNone/>
            </a:pPr>
            <a:r>
              <a:rPr lang="en-US" sz="1350" dirty="0">
                <a:solidFill>
                  <a:srgbClr val="FFFFFF"/>
                </a:solidFill>
                <a:latin typeface="Calibri" pitchFamily="34" charset="0"/>
                <a:ea typeface="Calibri" pitchFamily="34" charset="-122"/>
                <a:cs typeface="Calibri" pitchFamily="34" charset="-120"/>
              </a:rPr>
              <a:t>Sériovým radením cievok sa (podobne ako pri rezistoroch) predlžuje efektívna dráha vinutia, ktorým preteká rovnaký prúd, takže indukčnosti sa jednoducho sčítavajú. Pri kondenzátoroch sériové radenie naopak zväčšuje vzdialenosť medzi krajnými platňami, čo kapacitu znižuje — mechanizmus je iný, preto sú aj vzorce opačné.</a:t>
            </a:r>
            <a:endParaRPr lang="en-US" sz="1350" dirty="0"/>
          </a:p>
        </p:txBody>
      </p:sp>
      <p:sp>
        <p:nvSpPr>
          <p:cNvPr id="17" name="Text 15"/>
          <p:cNvSpPr txBox="1"/>
          <p:nvPr/>
        </p:nvSpPr>
        <p:spPr>
          <a:xfrm>
            <a:off x="548640" y="6492240"/>
            <a:ext cx="6400800" cy="274320"/>
          </a:xfrm>
          <a:prstGeom prst="rect">
            <a:avLst/>
          </a:prstGeom>
          <a:noFill/>
          <a:ln/>
        </p:spPr>
        <p:txBody>
          <a:bodyPr wrap="square" lIns="0" tIns="0" rIns="0" bIns="0" rtlCol="0" anchor="ctr"/>
          <a:lstStyle/>
          <a:p>
            <a:pPr indent="0" marL="0">
              <a:buNone/>
            </a:pPr>
            <a:r>
              <a:rPr lang="en-US" sz="900" dirty="0">
                <a:solidFill>
                  <a:srgbClr val="5B6B78"/>
                </a:solidFill>
                <a:latin typeface="Calibri" pitchFamily="34" charset="0"/>
                <a:ea typeface="Calibri" pitchFamily="34" charset="-122"/>
                <a:cs typeface="Calibri" pitchFamily="34" charset="-120"/>
              </a:rPr>
              <a:t>Aplikovaná elektronika · Lekcia 4 · Kvíz</a:t>
            </a:r>
            <a:endParaRPr lang="en-US" sz="900" dirty="0"/>
          </a:p>
        </p:txBody>
      </p:sp>
      <p:sp>
        <p:nvSpPr>
          <p:cNvPr id="18" name="Text 16"/>
          <p:cNvSpPr txBox="1"/>
          <p:nvPr/>
        </p:nvSpPr>
        <p:spPr>
          <a:xfrm>
            <a:off x="11183112" y="6492240"/>
            <a:ext cx="457200" cy="274320"/>
          </a:xfrm>
          <a:prstGeom prst="rect">
            <a:avLst/>
          </a:prstGeom>
          <a:noFill/>
          <a:ln/>
        </p:spPr>
        <p:txBody>
          <a:bodyPr wrap="square" lIns="0" tIns="0" rIns="0" bIns="0" rtlCol="0" anchor="ctr"/>
          <a:lstStyle/>
          <a:p>
            <a:pPr algn="r" indent="0" marL="0">
              <a:buNone/>
            </a:pPr>
            <a:r>
              <a:rPr lang="en-US" sz="900" dirty="0">
                <a:solidFill>
                  <a:srgbClr val="5B6B78"/>
                </a:solidFill>
                <a:latin typeface="Consolas" pitchFamily="34" charset="0"/>
                <a:ea typeface="Consolas" pitchFamily="34" charset="-122"/>
                <a:cs typeface="Consolas" pitchFamily="34" charset="-120"/>
              </a:rPr>
              <a:t>28</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100" dur="1" fill="hold">
                                          <p:stCondLst>
                                            <p:cond delay="0"/>
                                          </p:stCondLst>
                                        </p:cTn>
                                        <p:tgtEl>
                                          <p:spTgt spid="14"/>
                                        </p:tgtEl>
                                        <p:attrNameLst>
                                          <p:attrName>style.visibility</p:attrName>
                                        </p:attrNameLst>
                                      </p:cBhvr>
                                      <p:to>
                                        <p:strVal val="visible"/>
                                      </p:to>
                                    </p:set>
                                    <p:set>
                                      <p:cBhvr>
                                        <p:cTn id="101" dur="1" fill="hold">
                                          <p:stCondLst>
                                            <p:cond delay="0"/>
                                          </p:stCondLst>
                                        </p:cTn>
                                        <p:tgtEl>
                                          <p:spTgt spid="15"/>
                                        </p:tgtEl>
                                        <p:attrNameLst>
                                          <p:attrName>style.visibility</p:attrName>
                                        </p:attrNameLst>
                                      </p:cBhvr>
                                      <p:to>
                                        <p:strVal val="visible"/>
                                      </p:to>
                                    </p:set>
                                    <p:set>
                                      <p:cBhvr>
                                        <p:cTn id="10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Aplikovaná elektronika – Lekcia 4</dc:title>
  <dc:subject>PptxGenJS Presentation</dc:subject>
  <dc:creator>SPŠE Zochova</dc:creator>
  <cp:lastModifiedBy>SPŠE Zochova</cp:lastModifiedBy>
  <cp:revision>1</cp:revision>
  <dcterms:created xsi:type="dcterms:W3CDTF">2026-09-10T18:22:47Z</dcterms:created>
  <dcterms:modified xsi:type="dcterms:W3CDTF">2026-09-10T18:22:47Z</dcterms:modified>
</cp:coreProperties>
</file>