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0520172" y="3520440"/>
            <a:ext cx="64008" cy="3108960"/>
          </a:xfrm>
          <a:prstGeom prst="rect">
            <a:avLst/>
          </a:prstGeom>
          <a:solidFill>
            <a:srgbClr val="3FE0C5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544300" y="3520440"/>
            <a:ext cx="64008" cy="3108960"/>
          </a:xfrm>
          <a:prstGeom prst="rect">
            <a:avLst/>
          </a:prstGeom>
          <a:solidFill>
            <a:srgbClr val="3FE0C5">
              <a:alpha val="15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 · 3. ROČNÍK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6974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3</a:t>
            </a:r>
            <a:endParaRPr lang="en-US" sz="44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520440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Kondenzátory — princíp, radenie a nabíjanie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3657600"/>
            <a:ext cx="64008" cy="2743200"/>
          </a:xfrm>
          <a:prstGeom prst="rect">
            <a:avLst/>
          </a:prstGeom>
          <a:solidFill>
            <a:srgbClr val="3FE0C5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041380" y="3657600"/>
            <a:ext cx="64008" cy="2743200"/>
          </a:xfrm>
          <a:prstGeom prst="rect">
            <a:avLst/>
          </a:prstGeom>
          <a:solidFill>
            <a:srgbClr val="3FE0C5">
              <a:alpha val="15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Lekcie 2, skôr než sa pustíme do kondenzátorov.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6177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Otázka sa zobrazí hneď — odpoveď odhalíte kliknutím.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Opakovanie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Rezistor má 4 farebné pásiky. Čo znamená posledný, štvrtý pásik?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Toleranciu — udáva, o koľko percent sa môže skutočná hodnota odporu líšiť od menovitej hodnoty (napríklad zlatá = ±5 %, strieborná = ±10 %).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Opakovanie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Rezistor má farebné pásiky hnedá – čierna – oranžová – zlatá. Akú hodnotu a toleranciu predstavuje?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Hnedá = 1, čierna = 0 → základné číslo 10. Oranžová = násobiteľ ×1 000. Zlatá = tolerancia ±5 %.</a:t>
            </a:r>
            <a:endParaRPr lang="en-US" sz="1350" dirty="0"/>
          </a:p>
          <a:p>
            <a:pPr indent="0" marL="0">
              <a:lnSpc>
                <a:spcPct val="128000"/>
              </a:lnSpc>
              <a:buNone/>
            </a:pPr>
            <a:endParaRPr lang="en-US" sz="1350" dirty="0"/>
          </a:p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Výsledok: 10 × 1 000 Ω = 10 000 Ω = 10 kΩ ±5 %.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Opakovanie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Jednoduchý odporový delič skresľuje výstupné napätie, keď naň pripojíme záťaž. Ako môžeme (bez použitia stabilizátora) tento vplyv aspoň čiastočne obmedziť?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Použitím výrazne menších hodnôt R1 a R2. Záťaž sa správa ako rezistor paralelne k R2 — čím menší je odpor R2 (a teda aj R1) v porovnaní s odporom záťaže, tým menej paralelné pripojenie záťaže zmení výsledný odpor dolnej vetvy, a tým menší je pokles Uout. Cenou je väčší pokojový prúd tečúci deličom a väčší stratový výkon na R1 a R2 — ide teda o kompromis medzi presnosťou a stratovým výkonom.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Opakovanie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Princíp a typy kondenzátorov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kondenzátor ukladá náboj, aké typy poznáme a ako sa označujú.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12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a paralelné radenie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Výpočet výslednej kapacity — a prečo sú vzorce presne opačné než pri rezistoroch.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13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Nabíjanie, vybíjanie a využitie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Časová konštanta RC obvodu a kde sa kondenzátory reálne používajú.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20 min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Princíp a typy kondenzátorov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kondenzátor ukladá elektrický náboj a aké typy súčiastok poznáme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KONDENZÁTOR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Kondenzátor — princíp a jednotka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 a typy kondenzátorov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5760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tvoria dve vodivé platne oddelené tenkou vrstvou izolantu (dielektrika). Pri pripojení napätia sa na platniach hromadí elektrický náboj opačnej polarity — kondenzátor ho ukladá vo svojom elektrickom poli.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365760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3/assets/f_qc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1431" y="3351276"/>
            <a:ext cx="1452017" cy="38404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26280" y="3543300"/>
            <a:ext cx="443484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69764" y="3351276"/>
            <a:ext cx="0" cy="384048"/>
          </a:xfrm>
          <a:prstGeom prst="line">
            <a:avLst/>
          </a:prstGeom>
          <a:noFill/>
          <a:ln w="38100">
            <a:solidFill>
              <a:srgbClr val="26354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088636" y="3351276"/>
            <a:ext cx="0" cy="384048"/>
          </a:xfrm>
          <a:prstGeom prst="line">
            <a:avLst/>
          </a:prstGeom>
          <a:noFill/>
          <a:ln w="38100">
            <a:solidFill>
              <a:srgbClr val="26354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88636" y="3543300"/>
            <a:ext cx="443484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4041648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— náboj [C]   U — napätie [V]   C — kapacita [F]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4434840"/>
            <a:ext cx="576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Jednotka kapacity — Farad (F) — je v praxi obrovská. Bežne sa preto stretávame s mikrofaradmi (µF), nanofaradmi (nF) a pikofaradmi (pF).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675120" y="16002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TYPY KONDENZÁTOROV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675120" y="1965960"/>
            <a:ext cx="4937760" cy="932688"/>
          </a:xfrm>
          <a:prstGeom prst="roundRect">
            <a:avLst>
              <a:gd name="adj" fmla="val 2941"/>
            </a:avLst>
          </a:prstGeom>
          <a:solidFill>
            <a:srgbClr val="EEF2F5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903720" y="205740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Keramický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6903720" y="2350008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Malé hodnoty (pF – nF), nepolarizovaný — dá sa zapojiť oboma smermi. Časté vo filtroch a blokovaní.</a:t>
            </a:r>
            <a:endParaRPr lang="en-US" sz="1080" dirty="0"/>
          </a:p>
        </p:txBody>
      </p:sp>
      <p:sp>
        <p:nvSpPr>
          <p:cNvPr id="22" name="Shape 19"/>
          <p:cNvSpPr/>
          <p:nvPr/>
        </p:nvSpPr>
        <p:spPr>
          <a:xfrm>
            <a:off x="6675120" y="3026664"/>
            <a:ext cx="4937760" cy="932688"/>
          </a:xfrm>
          <a:prstGeom prst="roundRect">
            <a:avLst>
              <a:gd name="adj" fmla="val 2941"/>
            </a:avLst>
          </a:prstGeom>
          <a:solidFill>
            <a:srgbClr val="EEF2F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903720" y="3118104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Elektrolytický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6903720" y="341071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Väčšie hodnoty (µF), POLARIZOVANÝ — má presne určený + a − pól. Opačné zapojenie ho môže zničiť.</a:t>
            </a:r>
            <a:endParaRPr lang="en-US" sz="1080" dirty="0"/>
          </a:p>
        </p:txBody>
      </p:sp>
      <p:sp>
        <p:nvSpPr>
          <p:cNvPr id="25" name="Shape 22"/>
          <p:cNvSpPr/>
          <p:nvPr/>
        </p:nvSpPr>
        <p:spPr>
          <a:xfrm>
            <a:off x="6675120" y="4087368"/>
            <a:ext cx="4937760" cy="932688"/>
          </a:xfrm>
          <a:prstGeom prst="roundRect">
            <a:avLst>
              <a:gd name="adj" fmla="val 2941"/>
            </a:avLst>
          </a:prstGeom>
          <a:solidFill>
            <a:srgbClr val="EEF2F5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903720" y="417880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Fóliový / tantalový</a:t>
            </a:r>
            <a:endParaRPr lang="en-US" sz="1350" dirty="0"/>
          </a:p>
        </p:txBody>
      </p:sp>
      <p:sp>
        <p:nvSpPr>
          <p:cNvPr id="27" name="Text 24"/>
          <p:cNvSpPr txBox="1"/>
          <p:nvPr/>
        </p:nvSpPr>
        <p:spPr>
          <a:xfrm>
            <a:off x="6903720" y="447141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Presnejšie a stabilnejšie hodnoty, používajú sa tam, kde záleží na presnosti a spoľahlivosti.</a:t>
            </a:r>
            <a:endParaRPr lang="en-US" sz="108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51663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Pozor: elektrolytický kondenzátor zapojený s obrátenou polaritou sa môže poškodiť alebo dokonca prasknúť — vždy overte označenie + / − pólu.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KONDENZÁTOR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Označovanie a čítanie kódu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 a typy kondenzátorov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Elektrolytický kondenzátor má hodnotu aj napätie vytlačené priamo na puzdre (napr. „100 µF 16 V“), spolu s pruhom pri zápornom vývode. Keramický kondenzátor je príliš malý na text — používa 3-miestny číselný kód, rovnakú logiku ako farebný kód rezistora, len číslicami namiesto farieb.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0604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5923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2624328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 2. číslica — základné dvojčíslie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10896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0952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3127248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číslica — násobiteľ (mocnina desiatky)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35981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97280" y="3630168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Výsledok je vždy v pikofaradoch (pF)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343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Skúste hodnotu určiť sami skôr, než sa pozriete na výsledok.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4754880"/>
            <a:ext cx="3535680" cy="1417320"/>
          </a:xfrm>
          <a:prstGeom prst="roundRect">
            <a:avLst>
              <a:gd name="adj" fmla="val 1935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548640" y="4846320"/>
            <a:ext cx="353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104</a:t>
            </a:r>
            <a:endParaRPr lang="en-US" sz="23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321808"/>
            <a:ext cx="353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× 10⁴ pF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650992"/>
            <a:ext cx="353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nF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312920" y="4754880"/>
            <a:ext cx="3535680" cy="1417320"/>
          </a:xfrm>
          <a:prstGeom prst="roundRect">
            <a:avLst>
              <a:gd name="adj" fmla="val 1935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4312920" y="4846320"/>
            <a:ext cx="353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223</a:t>
            </a:r>
            <a:endParaRPr lang="en-US" sz="2300" dirty="0"/>
          </a:p>
        </p:txBody>
      </p:sp>
      <p:sp>
        <p:nvSpPr>
          <p:cNvPr id="26" name="Text 24"/>
          <p:cNvSpPr txBox="1"/>
          <p:nvPr/>
        </p:nvSpPr>
        <p:spPr>
          <a:xfrm>
            <a:off x="4312920" y="5321808"/>
            <a:ext cx="353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× 10³ pF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4312920" y="5650992"/>
            <a:ext cx="353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 nF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077200" y="4754880"/>
            <a:ext cx="3535680" cy="1417320"/>
          </a:xfrm>
          <a:prstGeom prst="roundRect">
            <a:avLst>
              <a:gd name="adj" fmla="val 1935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8077200" y="4846320"/>
            <a:ext cx="353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471</a:t>
            </a:r>
            <a:endParaRPr lang="en-US" sz="2300" dirty="0"/>
          </a:p>
        </p:txBody>
      </p:sp>
      <p:sp>
        <p:nvSpPr>
          <p:cNvPr id="30" name="Text 28"/>
          <p:cNvSpPr txBox="1"/>
          <p:nvPr/>
        </p:nvSpPr>
        <p:spPr>
          <a:xfrm>
            <a:off x="8077200" y="5321808"/>
            <a:ext cx="353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 × 10¹ pF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8077200" y="5650992"/>
            <a:ext cx="353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470 pF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a paralelné radenie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sú vzorce pre kondenzátory presne opačné než pre rezistory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RADENIE KONDENZÁTOROV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radenie kondenzátorov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Radenie kondenzátorov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sériovom radení sa efektívne zväčšuje vzdialenosť medzi krajnými platňami. Výsledná kapacita je preto vždy MENŠIA než najmenšia z kondenzátorov v kombinácii — presný opak sériového radenia rezistorov.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2468880"/>
            <a:ext cx="393192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3/assets/f_series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3184" y="2756916"/>
            <a:ext cx="1322832" cy="384048"/>
          </a:xfrm>
          <a:prstGeom prst="rect">
            <a:avLst/>
          </a:prstGeom>
        </p:spPr>
      </p:pic>
      <p:pic>
        <p:nvPicPr>
          <p:cNvPr id="12" name="Image 1" descr="/home/claude/lekcia03/assets/series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331720"/>
            <a:ext cx="4437981" cy="23317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" y="50749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kondenzátory 100 nF a 220 nF zapojené sériovo → 1/C = 1/100 + 1/220 → C ≈ 68,8 nF (menej než menší z nich).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RADENIE KONDENZÁTOROV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Paralelné radenie kondenzátorov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Radenie kondenzátorov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paralelnom radení sa efektívne zväčšuje plocha platní. Výsledná kapacita je preto súčtom jednotlivých kapacít — opäť presný opak paralelného radenia rezistorov.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2468880"/>
            <a:ext cx="3931920" cy="868680"/>
          </a:xfrm>
          <a:prstGeom prst="roundRect">
            <a:avLst>
              <a:gd name="adj" fmla="val 3158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3/assets/f_parallel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8293" y="2711196"/>
            <a:ext cx="2192614" cy="384048"/>
          </a:xfrm>
          <a:prstGeom prst="rect">
            <a:avLst/>
          </a:prstGeom>
        </p:spPr>
      </p:pic>
      <p:pic>
        <p:nvPicPr>
          <p:cNvPr id="12" name="Image 1" descr="/home/claude/lekcia03/assets/parallel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2286000"/>
            <a:ext cx="4701341" cy="224028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" y="50749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kondenzátory 100 nF a 220 nF zapojené paralelne → C = 100 + 220 = 320 nF.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RADENIE KONDENZÁTOROV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sú vzorce presne opačné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Radenie kondenzátorov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544068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Rezistory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423160"/>
            <a:ext cx="4892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Sériovo: R = R1 + R2 + ... (súčet)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Paralelne: 1/R = 1/R1 + 1/R2 + ...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Dôvod: sériovo sa predlžuje dráha, ktorou tečie prúd — odpor rastie.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72200" y="1691640"/>
            <a:ext cx="544068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4652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Kondenzátory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423160"/>
            <a:ext cx="4892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Sériovo: 1/C = 1/C1 + 1/C2 + ...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Paralelne: C = C1 + C2 + ... (súčet)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Dôvod: paralelne sa zväčšuje plocha platní — kapacita rastie s plochou.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617720"/>
            <a:ext cx="11064240" cy="1097280"/>
          </a:xfrm>
          <a:prstGeom prst="roundRect">
            <a:avLst>
              <a:gd name="adj" fmla="val 2500"/>
            </a:avLst>
          </a:prstGeom>
          <a:solidFill>
            <a:srgbClr val="26354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475488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Zapamätajte si toto: pri rezistoroch „sériovo = súčet“, pri kondenzátoroch je to naopak „paralelne = súčet“. Táto zámena je najčastejšia chyba v tejto téme.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Nabíjanie, vybíjanie a využitie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sa kondenzátor v čase nabíja a vybíja — a kde to v praxi využijeme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RC OBVOD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Nabíjanie a vybíjanie kondenzátora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Nabíjanie, vybíjanie a využitie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sa cez rezistor nenabíja ani nevybíja okamžite, ale postupne — exponenciálne. Rýchlosť tohto deja určuje časová konštanta τ (tau).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2286000"/>
            <a:ext cx="329184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3/assets/f_ta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4995" y="2482596"/>
            <a:ext cx="1359131" cy="384048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324612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v sekundách, keď R je v ohmoch a C vo faradoch. Je to čas, za ktorý sa kondenzátor nabije približne na 63 % konečnej hodnoty napätia.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041648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pravidlo: po 5τ je nabitie prakticky hotové (≈ 99 %).</a:t>
            </a:r>
            <a:endParaRPr lang="en-US" sz="1200" dirty="0"/>
          </a:p>
        </p:txBody>
      </p:sp>
      <p:pic>
        <p:nvPicPr>
          <p:cNvPr id="14" name="Image 1" descr="/home/claude/lekcia03/assets/rc_char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965960"/>
            <a:ext cx="3683726" cy="21488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48640" y="4434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PRIEBEH NABÍJANIA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48640" y="6172200"/>
            <a:ext cx="1920240" cy="0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548640" y="587959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0 %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548640" y="62179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2606040" y="5279288"/>
            <a:ext cx="1920240" cy="89291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2606040" y="498668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63 %</a:t>
            </a:r>
            <a:endParaRPr lang="en-US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2606040" y="62179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663440" y="4953305"/>
            <a:ext cx="1920240" cy="1218895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4663440" y="4660697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86 %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4663440" y="62179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2τ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6720840" y="4825746"/>
            <a:ext cx="1920240" cy="1346454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6720840" y="453313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95 %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6720840" y="62179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3τ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8778240" y="4769053"/>
            <a:ext cx="1920240" cy="1403147"/>
          </a:xfrm>
          <a:prstGeom prst="rect">
            <a:avLst/>
          </a:prstGeom>
          <a:solidFill>
            <a:srgbClr val="3FE0C5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8778240" y="4476445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99 %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8778240" y="62179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5τ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RC OBVOD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Príklad výpočtu časovej konštanty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Nabíjanie, vybíjanie a využitie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Zadanie: R = 10 kΩ, C = 100 µF. Za aký čas sa kondenzátor prakticky úplne nabije?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37744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3637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23591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Časová konštanta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2359152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R × C = 10 000 Ω × 0,0001 F = 1 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15468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31409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313639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 jednom τ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0" y="3136392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je nabitý na ≈ 63 % — teda po 1 sekunde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9319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9182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391363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Prakticky úplné nabitie (5τ)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0" y="3913632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× 1 s = 5 sekúnd → ≈ 99 % konečného napätia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502920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EEF2F5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68680" y="5138928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Bonus: čo ak by sme použili menší kondenzátor, C = 10 µF? τ = 10 000 × 0,00001 = 0,1 s — desaťkrát rýchlejšie nabitie. Menšia kapacita = rýchlejší dej.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RC OBVOD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kondenzátory reálne využívajú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Nabíjanie, vybíjanie a využitie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187452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18608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178308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Filtrácia napájania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1261872" y="216712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Vyhladenie pulzujúceho usmerneného napätia za usmerňovačom — kondenzátor sa nabíja na vrcholoch a pomaly vybíja medzi nimi.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81344" y="169164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64224" y="187452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64224" y="18608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894576" y="178308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Blokovacie kondenzátory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894576" y="216712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Malý keramický kondenzátor tesne pri integrovanom obvode potláča rušenie a krátkodobé výkyvy napájania.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92608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310896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30952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61872" y="301752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Časovacie obvody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1261872" y="340156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kombinácia určuje časovanie — napríklad periódu blikania LED s časovačom 555, ktorý si ukážeme neskôr.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81344" y="292608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64224" y="310896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64224" y="30952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894576" y="301752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 filtre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6894576" y="340156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Dolnopriepustný a hornopriepustný filter — kondenzátor prepúšťa alebo blokuje signál podľa frekvencie. Čaká nás v samostatnej hodine.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50749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cvičenie na ďalšiu hodinu: meranie kapacity a nabíjacej krivky reálneho kondenzátora multimetrom a stopkami.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Princíp a typy kondenzátorov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C × U, jednotka Farad, typy (keramický, elektrolytický) a čítanie 3-miestneho kódu.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269748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26837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26700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a paralelné radenie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65176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Vzorce presne opačné než pri rezistoroch — paralelne sa kapacity sčítavajú.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34610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344728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Nabíjanie, vybíjanie a využitie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34290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Časová konštanta τ = R × C, pravidlo 5τ a praktické využitie vo filtroch a časovaní.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22960" y="448056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461772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Kľúčový vzorec: τ = R × C. Po 5τ je kondenzátor prakticky úplne nabitý (alebo vybitý) — 99 % konečnej hodnoty.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22960" y="553212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5B7B9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143000" y="56692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Nabudúce: Lekcia 4 — Cievky a indukčnosť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143000" y="601675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 cievky, vlastná indukčnosť a jej správanie v jednosmernom a striedavom obvode.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3657600"/>
            <a:ext cx="64008" cy="2743200"/>
          </a:xfrm>
          <a:prstGeom prst="rect">
            <a:avLst/>
          </a:prstGeom>
          <a:solidFill>
            <a:srgbClr val="3FE0C5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041380" y="3657600"/>
            <a:ext cx="64008" cy="2743200"/>
          </a:xfrm>
          <a:prstGeom prst="rect">
            <a:avLst/>
          </a:prstGeom>
          <a:solidFill>
            <a:srgbClr val="3FE0C5">
              <a:alpha val="15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princíp, radenie a nabíjanie kondenzátora.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6177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Otázka sa zobrazí hneď — odpoveď odhalíte kliknutím.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kondenzátor v elektrickom obvode robí?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Ukladá elektrický náboj (a s ním energiu) vo svojom elektrickom poli medzi dvomi platňami oddelenými dielektrikom.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Aká je základná jednotka kapacity a ktoré menšie jednotky sa v praxi bežne používajú?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Farad (F). Keďže 1 F je v praxi obrovská hodnota, bežne sa používajú mikrofarady (µF), nanofarady (nF) a pikofarady (pF).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Ktorý typ kondenzátora musíme vždy zapojiť so správnou polaritou?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Elektrolytický (podobne aj tantalový) — je polarizovaný. Obrátené zapojenie ho môže poškodiť.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Keramický kondenzátor má na sebe kód „104“. Čo vo všeobecnosti predstavujú jeho tri číslice?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Rovnaký princíp ako pri farebnom kóde rezistora: prvé dve číslice tvoria základné dvojčíslie, tretia číslica je násobiteľ (mocnina desiatky). Výsledok je v pikofaradoch.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Dva kondenzátory, 100 nF a 220 nF, sú zapojené paralelne. Aká je výsledná kapacita?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C1 + C2 = 100 nF + 220 nF = 320 nF.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Tie isté dva kondenzátory (100 nF a 220 nF) sú teraz zapojené sériovo. Bude výsledná kapacita väčšia, alebo menšia než pri paralelnom zapojení? Prečo?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Menšia — pri sériovom radení platí 1/C = 1/C1 + 1/C2, výsledok je vždy menší než najmenšia z hodnôt v kombinácii (presný opak radenia rezistorov).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Dekódujte hodnotu keramického kondenzátora s kódom „223“.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× 10³ pF = 22 000 pF = 22 nF.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 obvod má R = 4,7 kΩ a C = 220 µF. Aká je jeho časová konštanta τ a za ako dlho je kondenzátor prakticky úplne nabitý?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R × C = 4 700 × 0,00022 ≈ 1,03 s. Prakticky úplné nabitie (5τ) nastane približne po 5,2 sekundy.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sa v napájacom zdroji zapája kondenzátor hneď za usmerňovačom, ešte pred stabilizátorom napätia?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31012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Klik → odpoveď     ·     ďalší klik → nasledujúca otázka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064240" cy="2468880"/>
          </a:xfrm>
          <a:prstGeom prst="roundRect">
            <a:avLst>
              <a:gd name="adj" fmla="val 14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224528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Usmernené napätie pulzuje (nie je hladké jednosmerné). Kondenzátor sa nabíja na vrcholoch pulzov a pomaly sa vybíja cez záťaž medzi nimi, čím zvlnenie výrazne zníži — a stabilizátor potom pracuje s oveľa hladším vstupným napätím. Tejto téme sa budeme podrobne venovať pri usmerňovačoch.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3 · Kvíz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3</dc:title>
  <dc:subject>PptxGenJS Presentation</dc:subject>
  <dc:creator>SPŠE Zochova</dc:creator>
  <cp:lastModifiedBy>SPŠE Zochova</cp:lastModifiedBy>
  <cp:revision>1</cp:revision>
  <dcterms:created xsi:type="dcterms:W3CDTF">2026-09-09T06:48:35Z</dcterms:created>
  <dcterms:modified xsi:type="dcterms:W3CDTF">2026-09-09T06:48:35Z</dcterms:modified>
</cp:coreProperties>
</file>