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notesMasterIdLst>
    <p:notesMasterId r:id="rId5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331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3. ROČNÍK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69748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Lekcia 2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520440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9D4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Rezistory, ich radenie a napäťový delič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5806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Stredná priemyselná škola elektrotechnická, Zochova 9, Bratislava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Školský rok 2026/2027 · 45-minútová hodina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880360"/>
            <a:ext cx="9875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Predtým, než začneme...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97764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Deväť otázok z Lekcie 1, skôr než sa pustíme do rezistorov a napäťového deliča.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1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je hlavný rozdiel medzi elektrotechnikou a aplikovanou elektronikou?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1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Aký je hlavný rozdiel medzi elektrotechnikou a aplikovanou elektronikou?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Elektrotechnika sa zaoberá silnoprúdovými systémami — rozvodmi, motormi, veľkými výkonmi a napätiami.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sa naopak sústreďuje na spracovanie signálov a malých výkonov pomocou súčiastok na doske, kde sa teória priamo spája s meraním.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2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Ktoré štyri meracie funkcie v sebe spája bežný multimeter?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2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Ktoré štyri meracie funkcie v sebe spája bežný multimeter?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Napätie (V), prúd (A), odpor (Ω) a test spojitosti — rýchla kontrola vodivosti spoja (pípnutie).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3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Zapája sa voltmeter do obvodu sériovo, alebo paralelne k meranej súčiastke?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3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Zapája sa voltmeter do obvodu sériovo, alebo paralelne k meranej súčiastke?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Paralelne — pripojí sa priamo k dvom bodom (svorkám) súčiastky, na ktorej meriame úbytok napätia. Jeho vnútorný odpor je veľmi vysoký, takže do obvodu prakticky nezasahuje.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4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 začatím práce na zariadení musíme overiť, že je odpojené od napätia. Prečo nestačí, že je len vypnuté?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4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 začatím práce na zariadení musíme overiť, že je odpojené od napätia. Prečo nestačí, že je len vypnuté?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Vypnutý spínač nemusí spoľahlivo odpojiť všetky časti obvodu od napätia (napr. pri poruche, chybnom zapojení alebo zvyškovom náboji). Bezpečná je až preukázateľne odpojená sústava — vypnutie samo osebe túto istotu nedáva.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5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je prvý krok pri poskytovaní prvej pomoci človeku zasiahnutému elektrickým prúdom?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5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Aký je prvý krok pri poskytovaní prvej pomoci človeku zasiahnutému elektrickým prúdom?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Zaistiť vlastnú bezpečnosť — najprv odpojiť zdroj napätia, prípadne postihnutého odsunúť nevodivým predmetom. Nikdy sa ho nedotýkajte holou rukou, kým je pod napätím.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6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 akej približnej hodnoty prúdu pri prechode cez hrudník už hovoríme o vážnom riziku fibrilácie srdca a ohrozenia života?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6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 akej približnej hodnoty prúdu pri prechode cez hrudník už hovoríme o vážnom riziku fibrilácie srdca a ohrozenia života?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Približne nad 50 mA. Nižšie hodnoty spôsobujú skôr citeľné mravčenie (≈1 mA), svalové kŕče (10 – 25 mA) alebo ťažké kŕče a sťažené dýchanie (25 – 50 mA), no nad touto hranicou prudko rastie riziko fibrilácie.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7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nikdy nezapájame ampérmeter paralelne priamo k zdroju napätia?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7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Prečo nikdy nezapájame ampérmeter paralelne priamo k zdroju napätia?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Ampérmeter má veľmi nízky vnútorný odpor (blízky 0 Ω), pretože je určený na sériové zapojenie do obvodu.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paralelnom pripojení priamo k zdroju by tento nízky odpor spôsobil prakticky skrat s veľmi vysokým prúdom — hrozí zničenie prístroja, prepálenie poistky alebo poškodenie zdroja.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8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 rozobratom zariadení sme identifikovali rezistor, kondenzátor, cievku, diódu, tranzistor aj integrovaný obvod. Ktorá z týchto súčiastok slúži predovšetkým na dočasné uloženie elektrického náboja?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8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rozobratom zariadení sme identifikovali rezistor, kondenzátor, cievku, diódu, tranzistor aj integrovaný obvod. Ktorá z týchto súčiastok slúži predovšetkým na dočasné uloženie elektrického náboja?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Kondenzátor. Ukladá elektrický náboj vo svojom elektrickom poli a v obvodoch sa často využíva napríklad na vyrovnávanie výkyvov napätia.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9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Počas školského roka prejdeme štyri tematické celky. Zoraďte ich v poradí, v akom na seba nadväzujú.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OPAKOVANIE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9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Opakovanie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Počas školského roka prejdeme štyri tematické celky. Zoraďte ich v poradí, v akom na seba nadväzujú.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Pasívne súčiastky (rezistory, kondenzátory, cievky, filtre)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 Polovodičové súčiastky (diódy, usmerňovače, tranzistory)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 Zapojenia a obvody (stabilizátory napätia, zosilňovače)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4) Aplikácie a merania (praktické zapojenia, diagnostika, projekty)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HODINY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Plán dnešnej hodiny (45 minút)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203704"/>
            <a:ext cx="640080" cy="64008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18541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783080" y="2020824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Farebný kód rezistora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2441448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z farebných pásikov prečítať hodnotu odporu a jeho toleranciu.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9646920" y="202082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12 min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374136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68680" y="3703320"/>
            <a:ext cx="640080" cy="64008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783080" y="352044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Sériové a paralelné radenie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783080" y="3941064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Výpočet výsledného odporu pri sériovom aj paralelnom zapojení rezistorov.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964692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15 min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873752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68680" y="5202936"/>
            <a:ext cx="640080" cy="64008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51846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783080" y="5020056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Napäťový delič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783080" y="544068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 deliča napätia, návrh jednoduchého deliča a jeho využitie v praxi.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646920" y="502005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18 min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880360"/>
            <a:ext cx="9875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Farebný kód rezistora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977640"/>
            <a:ext cx="8961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prečítať hodnotu odporu priamo z farebných pásikov na súčiastke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FAREBNÝ KÓD REZISTORA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čítať farebný kód rezistora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Farebný kód rezistora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54480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Rezistor nemá hodnotu vytlačenú číslom — jeho puzdro je príliš malé. Namiesto toho nesie farebné pásiky, ktoré sa čítajú vždy od kraja bližšie k jednému z vývodov.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1520" y="2880360"/>
            <a:ext cx="45720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480560" y="2880360"/>
            <a:ext cx="45720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8720" y="2628900"/>
            <a:ext cx="3291840" cy="502920"/>
          </a:xfrm>
          <a:prstGeom prst="roundRect">
            <a:avLst>
              <a:gd name="adj" fmla="val 10909"/>
            </a:avLst>
          </a:prstGeom>
          <a:solidFill>
            <a:srgbClr val="EFE3C2"/>
          </a:solidFill>
          <a:ln w="12700">
            <a:solidFill>
              <a:srgbClr val="8A7A4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74266" y="2628900"/>
            <a:ext cx="82296" cy="502920"/>
          </a:xfrm>
          <a:prstGeom prst="rect">
            <a:avLst/>
          </a:prstGeom>
          <a:solidFill>
            <a:srgbClr val="6B3A1F"/>
          </a:solidFill>
          <a:ln/>
        </p:spPr>
      </p:sp>
      <p:sp>
        <p:nvSpPr>
          <p:cNvPr id="11" name="Shape 9"/>
          <p:cNvSpPr/>
          <p:nvPr/>
        </p:nvSpPr>
        <p:spPr>
          <a:xfrm>
            <a:off x="2332634" y="2628900"/>
            <a:ext cx="82296" cy="50292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2" name="Shape 10"/>
          <p:cNvSpPr/>
          <p:nvPr/>
        </p:nvSpPr>
        <p:spPr>
          <a:xfrm>
            <a:off x="2991002" y="2628900"/>
            <a:ext cx="82296" cy="502920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3" name="Shape 11"/>
          <p:cNvSpPr/>
          <p:nvPr/>
        </p:nvSpPr>
        <p:spPr>
          <a:xfrm>
            <a:off x="3846881" y="2628900"/>
            <a:ext cx="82296" cy="5029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4" name="Shape 12"/>
          <p:cNvSpPr/>
          <p:nvPr/>
        </p:nvSpPr>
        <p:spPr>
          <a:xfrm>
            <a:off x="548640" y="3794760"/>
            <a:ext cx="384048" cy="384048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3776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3813048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pásik — prvá číslica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4297680"/>
            <a:ext cx="384048" cy="384048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42793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4315968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pásik — druhá číslica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4800600"/>
            <a:ext cx="384048" cy="384048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48640" y="47823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097280" y="4818888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pásik — násobiteľ (mocnina desiatky)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48640" y="5303520"/>
            <a:ext cx="384048" cy="384048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48640" y="52852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097280" y="5321808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pásik — tolerancia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6263640" y="1554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TABUĽKA FAREBNÉHO KÓDU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263640" y="1920240"/>
            <a:ext cx="5394960" cy="3337560"/>
          </a:xfrm>
          <a:prstGeom prst="roundRect">
            <a:avLst>
              <a:gd name="adj" fmla="val 822"/>
            </a:avLst>
          </a:prstGeom>
          <a:solidFill>
            <a:srgbClr val="EEF2F5"/>
          </a:solidFill>
          <a:ln/>
        </p:spPr>
      </p:sp>
      <p:sp>
        <p:nvSpPr>
          <p:cNvPr id="28" name="Shape 26"/>
          <p:cNvSpPr/>
          <p:nvPr/>
        </p:nvSpPr>
        <p:spPr>
          <a:xfrm>
            <a:off x="6446520" y="2004822"/>
            <a:ext cx="310896" cy="164592"/>
          </a:xfrm>
          <a:prstGeom prst="rect">
            <a:avLst/>
          </a:prstGeom>
          <a:solidFill>
            <a:srgbClr val="1A1A1A"/>
          </a:solidFill>
          <a:ln w="9525">
            <a:solidFill>
              <a:srgbClr val="D7DFE5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03720" y="1920240"/>
            <a:ext cx="164592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čierna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8549640" y="1920240"/>
            <a:ext cx="9144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9372600" y="1920240"/>
            <a:ext cx="219456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263640" y="2253996"/>
            <a:ext cx="539496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446520" y="2338578"/>
            <a:ext cx="310896" cy="164592"/>
          </a:xfrm>
          <a:prstGeom prst="rect">
            <a:avLst/>
          </a:prstGeom>
          <a:solidFill>
            <a:srgbClr val="6B3A1F"/>
          </a:solidFill>
          <a:ln w="9525">
            <a:solidFill>
              <a:srgbClr val="D7DFE5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903720" y="2253996"/>
            <a:ext cx="164592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hnedá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8549640" y="2253996"/>
            <a:ext cx="9144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9372600" y="2253996"/>
            <a:ext cx="219456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×10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6263640" y="2587752"/>
            <a:ext cx="539496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446520" y="2672334"/>
            <a:ext cx="310896" cy="164592"/>
          </a:xfrm>
          <a:prstGeom prst="rect">
            <a:avLst/>
          </a:prstGeom>
          <a:solidFill>
            <a:srgbClr val="C0392B"/>
          </a:solidFill>
          <a:ln w="9525">
            <a:solidFill>
              <a:srgbClr val="D7DFE5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903720" y="2587752"/>
            <a:ext cx="164592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červená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8549640" y="2587752"/>
            <a:ext cx="9144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9372600" y="2587752"/>
            <a:ext cx="219456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×100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6263640" y="2921508"/>
            <a:ext cx="539496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446520" y="3006090"/>
            <a:ext cx="310896" cy="164592"/>
          </a:xfrm>
          <a:prstGeom prst="rect">
            <a:avLst/>
          </a:prstGeom>
          <a:solidFill>
            <a:srgbClr val="D9782D"/>
          </a:solidFill>
          <a:ln w="9525">
            <a:solidFill>
              <a:srgbClr val="D7DFE5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6903720" y="2921508"/>
            <a:ext cx="164592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oranžová</a:t>
            </a:r>
            <a:endParaRPr lang="en-US" sz="1150" dirty="0"/>
          </a:p>
        </p:txBody>
      </p:sp>
      <p:sp>
        <p:nvSpPr>
          <p:cNvPr id="45" name="Text 43"/>
          <p:cNvSpPr txBox="1"/>
          <p:nvPr/>
        </p:nvSpPr>
        <p:spPr>
          <a:xfrm>
            <a:off x="8549640" y="2921508"/>
            <a:ext cx="9144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46" name="Text 44"/>
          <p:cNvSpPr txBox="1"/>
          <p:nvPr/>
        </p:nvSpPr>
        <p:spPr>
          <a:xfrm>
            <a:off x="9372600" y="2921508"/>
            <a:ext cx="219456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×1 000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6263640" y="3255264"/>
            <a:ext cx="539496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446520" y="3339846"/>
            <a:ext cx="310896" cy="164592"/>
          </a:xfrm>
          <a:prstGeom prst="rect">
            <a:avLst/>
          </a:prstGeom>
          <a:solidFill>
            <a:srgbClr val="E8C547"/>
          </a:solidFill>
          <a:ln w="9525">
            <a:solidFill>
              <a:srgbClr val="D7DFE5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903720" y="3255264"/>
            <a:ext cx="164592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žltá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8549640" y="3255264"/>
            <a:ext cx="9144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51" name="Text 49"/>
          <p:cNvSpPr txBox="1"/>
          <p:nvPr/>
        </p:nvSpPr>
        <p:spPr>
          <a:xfrm>
            <a:off x="9372600" y="3255264"/>
            <a:ext cx="219456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×10 000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6263640" y="3589020"/>
            <a:ext cx="539496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446520" y="3673602"/>
            <a:ext cx="310896" cy="164592"/>
          </a:xfrm>
          <a:prstGeom prst="rect">
            <a:avLst/>
          </a:prstGeom>
          <a:solidFill>
            <a:srgbClr val="3E7D45"/>
          </a:solidFill>
          <a:ln w="9525">
            <a:solidFill>
              <a:srgbClr val="D7DFE5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6903720" y="3589020"/>
            <a:ext cx="164592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zelená</a:t>
            </a:r>
            <a:endParaRPr lang="en-US" sz="1150" dirty="0"/>
          </a:p>
        </p:txBody>
      </p:sp>
      <p:sp>
        <p:nvSpPr>
          <p:cNvPr id="55" name="Text 53"/>
          <p:cNvSpPr txBox="1"/>
          <p:nvPr/>
        </p:nvSpPr>
        <p:spPr>
          <a:xfrm>
            <a:off x="8549640" y="3589020"/>
            <a:ext cx="9144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56" name="Text 54"/>
          <p:cNvSpPr txBox="1"/>
          <p:nvPr/>
        </p:nvSpPr>
        <p:spPr>
          <a:xfrm>
            <a:off x="9372600" y="3589020"/>
            <a:ext cx="219456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×100 000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6263640" y="3922776"/>
            <a:ext cx="539496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6446520" y="4007358"/>
            <a:ext cx="310896" cy="164592"/>
          </a:xfrm>
          <a:prstGeom prst="rect">
            <a:avLst/>
          </a:prstGeom>
          <a:solidFill>
            <a:srgbClr val="2E5C8A"/>
          </a:solidFill>
          <a:ln w="9525">
            <a:solidFill>
              <a:srgbClr val="D7DFE5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6903720" y="3922776"/>
            <a:ext cx="164592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modrá</a:t>
            </a:r>
            <a:endParaRPr lang="en-US" sz="1150" dirty="0"/>
          </a:p>
        </p:txBody>
      </p:sp>
      <p:sp>
        <p:nvSpPr>
          <p:cNvPr id="60" name="Text 58"/>
          <p:cNvSpPr txBox="1"/>
          <p:nvPr/>
        </p:nvSpPr>
        <p:spPr>
          <a:xfrm>
            <a:off x="8549640" y="3922776"/>
            <a:ext cx="9144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200" dirty="0"/>
          </a:p>
        </p:txBody>
      </p:sp>
      <p:sp>
        <p:nvSpPr>
          <p:cNvPr id="61" name="Text 59"/>
          <p:cNvSpPr txBox="1"/>
          <p:nvPr/>
        </p:nvSpPr>
        <p:spPr>
          <a:xfrm>
            <a:off x="9372600" y="3922776"/>
            <a:ext cx="219456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×1 000 000</a:t>
            </a:r>
            <a:endParaRPr lang="en-US" sz="1100" dirty="0"/>
          </a:p>
        </p:txBody>
      </p:sp>
      <p:sp>
        <p:nvSpPr>
          <p:cNvPr id="62" name="Shape 60"/>
          <p:cNvSpPr/>
          <p:nvPr/>
        </p:nvSpPr>
        <p:spPr>
          <a:xfrm>
            <a:off x="6263640" y="4256532"/>
            <a:ext cx="539496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6446520" y="4341114"/>
            <a:ext cx="310896" cy="164592"/>
          </a:xfrm>
          <a:prstGeom prst="rect">
            <a:avLst/>
          </a:prstGeom>
          <a:solidFill>
            <a:srgbClr val="6B4C8A"/>
          </a:solidFill>
          <a:ln w="9525">
            <a:solidFill>
              <a:srgbClr val="D7DFE5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6903720" y="4256532"/>
            <a:ext cx="164592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fialová</a:t>
            </a:r>
            <a:endParaRPr lang="en-US" sz="1150" dirty="0"/>
          </a:p>
        </p:txBody>
      </p:sp>
      <p:sp>
        <p:nvSpPr>
          <p:cNvPr id="65" name="Text 63"/>
          <p:cNvSpPr txBox="1"/>
          <p:nvPr/>
        </p:nvSpPr>
        <p:spPr>
          <a:xfrm>
            <a:off x="8549640" y="4256532"/>
            <a:ext cx="9144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200" dirty="0"/>
          </a:p>
        </p:txBody>
      </p:sp>
      <p:sp>
        <p:nvSpPr>
          <p:cNvPr id="66" name="Text 64"/>
          <p:cNvSpPr txBox="1"/>
          <p:nvPr/>
        </p:nvSpPr>
        <p:spPr>
          <a:xfrm>
            <a:off x="9372600" y="4256532"/>
            <a:ext cx="219456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×10 000 000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6263640" y="4590288"/>
            <a:ext cx="539496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6446520" y="4674870"/>
            <a:ext cx="310896" cy="164592"/>
          </a:xfrm>
          <a:prstGeom prst="rect">
            <a:avLst/>
          </a:prstGeom>
          <a:solidFill>
            <a:srgbClr val="8C8C8C"/>
          </a:solidFill>
          <a:ln w="9525">
            <a:solidFill>
              <a:srgbClr val="D7DFE5"/>
            </a:solidFill>
            <a:prstDash val="solid"/>
          </a:ln>
        </p:spPr>
      </p:sp>
      <p:sp>
        <p:nvSpPr>
          <p:cNvPr id="69" name="Text 67"/>
          <p:cNvSpPr txBox="1"/>
          <p:nvPr/>
        </p:nvSpPr>
        <p:spPr>
          <a:xfrm>
            <a:off x="6903720" y="4590288"/>
            <a:ext cx="164592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sivá</a:t>
            </a:r>
            <a:endParaRPr lang="en-US" sz="1150" dirty="0"/>
          </a:p>
        </p:txBody>
      </p:sp>
      <p:sp>
        <p:nvSpPr>
          <p:cNvPr id="70" name="Text 68"/>
          <p:cNvSpPr txBox="1"/>
          <p:nvPr/>
        </p:nvSpPr>
        <p:spPr>
          <a:xfrm>
            <a:off x="8549640" y="4590288"/>
            <a:ext cx="9144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200" dirty="0"/>
          </a:p>
        </p:txBody>
      </p:sp>
      <p:sp>
        <p:nvSpPr>
          <p:cNvPr id="71" name="Text 69"/>
          <p:cNvSpPr txBox="1"/>
          <p:nvPr/>
        </p:nvSpPr>
        <p:spPr>
          <a:xfrm>
            <a:off x="9372600" y="4590288"/>
            <a:ext cx="219456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×100 000 000</a:t>
            </a:r>
            <a:endParaRPr lang="en-US" sz="1100" dirty="0"/>
          </a:p>
        </p:txBody>
      </p:sp>
      <p:sp>
        <p:nvSpPr>
          <p:cNvPr id="72" name="Shape 70"/>
          <p:cNvSpPr/>
          <p:nvPr/>
        </p:nvSpPr>
        <p:spPr>
          <a:xfrm>
            <a:off x="6263640" y="4924044"/>
            <a:ext cx="539496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6446520" y="5008626"/>
            <a:ext cx="310896" cy="164592"/>
          </a:xfrm>
          <a:prstGeom prst="rect">
            <a:avLst/>
          </a:prstGeom>
          <a:solidFill>
            <a:srgbClr val="F2F2F2"/>
          </a:solidFill>
          <a:ln w="9525">
            <a:solidFill>
              <a:srgbClr val="D7DFE5"/>
            </a:solidFill>
            <a:prstDash val="solid"/>
          </a:ln>
        </p:spPr>
      </p:sp>
      <p:sp>
        <p:nvSpPr>
          <p:cNvPr id="74" name="Text 72"/>
          <p:cNvSpPr txBox="1"/>
          <p:nvPr/>
        </p:nvSpPr>
        <p:spPr>
          <a:xfrm>
            <a:off x="6903720" y="4924044"/>
            <a:ext cx="164592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biela</a:t>
            </a:r>
            <a:endParaRPr lang="en-US" sz="1150" dirty="0"/>
          </a:p>
        </p:txBody>
      </p:sp>
      <p:sp>
        <p:nvSpPr>
          <p:cNvPr id="75" name="Text 73"/>
          <p:cNvSpPr txBox="1"/>
          <p:nvPr/>
        </p:nvSpPr>
        <p:spPr>
          <a:xfrm>
            <a:off x="8549640" y="4924044"/>
            <a:ext cx="91440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200" dirty="0"/>
          </a:p>
        </p:txBody>
      </p:sp>
      <p:sp>
        <p:nvSpPr>
          <p:cNvPr id="76" name="Text 74"/>
          <p:cNvSpPr txBox="1"/>
          <p:nvPr/>
        </p:nvSpPr>
        <p:spPr>
          <a:xfrm>
            <a:off x="9372600" y="4924044"/>
            <a:ext cx="2194560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×1 000 000 000</a:t>
            </a:r>
            <a:endParaRPr lang="en-US" sz="1100" dirty="0"/>
          </a:p>
        </p:txBody>
      </p:sp>
      <p:sp>
        <p:nvSpPr>
          <p:cNvPr id="77" name="Text 75"/>
          <p:cNvSpPr txBox="1"/>
          <p:nvPr/>
        </p:nvSpPr>
        <p:spPr>
          <a:xfrm>
            <a:off x="6263640" y="539496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Tolerancia: zlatá ±5 %, strieborná ±10 %, bez pásika ±20 %.</a:t>
            </a:r>
            <a:endParaRPr lang="en-US" sz="11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FAREBNÝ KÓD REZISTORA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Precvičme si čítanie kódu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Farebný kód rezistora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Skúste hodnotu určiť sami skôr, než sa pozriete na výsledok.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94560"/>
            <a:ext cx="3535680" cy="3291840"/>
          </a:xfrm>
          <a:prstGeom prst="roundRect">
            <a:avLst>
              <a:gd name="adj" fmla="val 83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3063240"/>
            <a:ext cx="36576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15640" y="3063240"/>
            <a:ext cx="36576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2871216"/>
            <a:ext cx="2164080" cy="384048"/>
          </a:xfrm>
          <a:prstGeom prst="roundRect">
            <a:avLst>
              <a:gd name="adj" fmla="val 11429"/>
            </a:avLst>
          </a:prstGeom>
          <a:solidFill>
            <a:srgbClr val="EFE3C2"/>
          </a:solidFill>
          <a:ln w="12700">
            <a:solidFill>
              <a:srgbClr val="8A7A4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364894" y="2871216"/>
            <a:ext cx="65837" cy="384048"/>
          </a:xfrm>
          <a:prstGeom prst="rect">
            <a:avLst/>
          </a:prstGeom>
          <a:solidFill>
            <a:srgbClr val="6B3A1F"/>
          </a:solidFill>
          <a:ln/>
        </p:spPr>
      </p:sp>
      <p:sp>
        <p:nvSpPr>
          <p:cNvPr id="12" name="Shape 10"/>
          <p:cNvSpPr/>
          <p:nvPr/>
        </p:nvSpPr>
        <p:spPr>
          <a:xfrm>
            <a:off x="1797710" y="2871216"/>
            <a:ext cx="65837" cy="384048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3" name="Shape 11"/>
          <p:cNvSpPr/>
          <p:nvPr/>
        </p:nvSpPr>
        <p:spPr>
          <a:xfrm>
            <a:off x="2230526" y="2871216"/>
            <a:ext cx="65837" cy="38404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4" name="Shape 12"/>
          <p:cNvSpPr/>
          <p:nvPr/>
        </p:nvSpPr>
        <p:spPr>
          <a:xfrm>
            <a:off x="2793187" y="2871216"/>
            <a:ext cx="65837" cy="384048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3611880"/>
            <a:ext cx="298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hnedá – čierna – červená – zlatá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68680" y="4526280"/>
            <a:ext cx="2895600" cy="0"/>
          </a:xfrm>
          <a:prstGeom prst="line">
            <a:avLst/>
          </a:prstGeom>
          <a:noFill/>
          <a:ln w="12700">
            <a:solidFill>
              <a:srgbClr val="D7DFE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709160"/>
            <a:ext cx="298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kΩ ±5 %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4312920" y="2194560"/>
            <a:ext cx="3535680" cy="3291840"/>
          </a:xfrm>
          <a:prstGeom prst="roundRect">
            <a:avLst>
              <a:gd name="adj" fmla="val 83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450080" y="3063240"/>
            <a:ext cx="36576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79920" y="3063240"/>
            <a:ext cx="36576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15840" y="2871216"/>
            <a:ext cx="2164080" cy="384048"/>
          </a:xfrm>
          <a:prstGeom prst="roundRect">
            <a:avLst>
              <a:gd name="adj" fmla="val 11429"/>
            </a:avLst>
          </a:prstGeom>
          <a:solidFill>
            <a:srgbClr val="EFE3C2"/>
          </a:solidFill>
          <a:ln w="12700">
            <a:solidFill>
              <a:srgbClr val="8A7A4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29174" y="2871216"/>
            <a:ext cx="65837" cy="384048"/>
          </a:xfrm>
          <a:prstGeom prst="rect">
            <a:avLst/>
          </a:prstGeom>
          <a:solidFill>
            <a:srgbClr val="E8C547"/>
          </a:solidFill>
          <a:ln/>
        </p:spPr>
      </p:sp>
      <p:sp>
        <p:nvSpPr>
          <p:cNvPr id="23" name="Shape 21"/>
          <p:cNvSpPr/>
          <p:nvPr/>
        </p:nvSpPr>
        <p:spPr>
          <a:xfrm>
            <a:off x="5561990" y="2871216"/>
            <a:ext cx="65837" cy="384048"/>
          </a:xfrm>
          <a:prstGeom prst="rect">
            <a:avLst/>
          </a:prstGeom>
          <a:solidFill>
            <a:srgbClr val="6B4C8A"/>
          </a:solidFill>
          <a:ln/>
        </p:spPr>
      </p:sp>
      <p:sp>
        <p:nvSpPr>
          <p:cNvPr id="24" name="Shape 22"/>
          <p:cNvSpPr/>
          <p:nvPr/>
        </p:nvSpPr>
        <p:spPr>
          <a:xfrm>
            <a:off x="5994806" y="2871216"/>
            <a:ext cx="65837" cy="384048"/>
          </a:xfrm>
          <a:prstGeom prst="rect">
            <a:avLst/>
          </a:prstGeom>
          <a:solidFill>
            <a:srgbClr val="D9782D"/>
          </a:solidFill>
          <a:ln/>
        </p:spPr>
      </p:sp>
      <p:sp>
        <p:nvSpPr>
          <p:cNvPr id="25" name="Shape 23"/>
          <p:cNvSpPr/>
          <p:nvPr/>
        </p:nvSpPr>
        <p:spPr>
          <a:xfrm>
            <a:off x="6557467" y="2871216"/>
            <a:ext cx="65837" cy="384048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587240" y="3611880"/>
            <a:ext cx="298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žltá – fialová – oranžová – zlatá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632960" y="4526280"/>
            <a:ext cx="2895600" cy="0"/>
          </a:xfrm>
          <a:prstGeom prst="line">
            <a:avLst/>
          </a:prstGeom>
          <a:noFill/>
          <a:ln w="12700">
            <a:solidFill>
              <a:srgbClr val="D7DFE5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87240" y="4709160"/>
            <a:ext cx="298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47 kΩ ±5 %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8077200" y="2194560"/>
            <a:ext cx="3535680" cy="3291840"/>
          </a:xfrm>
          <a:prstGeom prst="roundRect">
            <a:avLst>
              <a:gd name="adj" fmla="val 83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8214360" y="3063240"/>
            <a:ext cx="36576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744200" y="3063240"/>
            <a:ext cx="365760" cy="0"/>
          </a:xfrm>
          <a:prstGeom prst="line">
            <a:avLst/>
          </a:prstGeom>
          <a:noFill/>
          <a:ln w="25400">
            <a:solidFill>
              <a:srgbClr val="26354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580120" y="2871216"/>
            <a:ext cx="2164080" cy="384048"/>
          </a:xfrm>
          <a:prstGeom prst="roundRect">
            <a:avLst>
              <a:gd name="adj" fmla="val 11429"/>
            </a:avLst>
          </a:prstGeom>
          <a:solidFill>
            <a:srgbClr val="EFE3C2"/>
          </a:solidFill>
          <a:ln w="12700">
            <a:solidFill>
              <a:srgbClr val="8A7A4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893454" y="2871216"/>
            <a:ext cx="65837" cy="384048"/>
          </a:xfrm>
          <a:prstGeom prst="rect">
            <a:avLst/>
          </a:prstGeom>
          <a:solidFill>
            <a:srgbClr val="3E7D45"/>
          </a:solidFill>
          <a:ln/>
        </p:spPr>
      </p:sp>
      <p:sp>
        <p:nvSpPr>
          <p:cNvPr id="34" name="Shape 32"/>
          <p:cNvSpPr/>
          <p:nvPr/>
        </p:nvSpPr>
        <p:spPr>
          <a:xfrm>
            <a:off x="9326270" y="2871216"/>
            <a:ext cx="65837" cy="384048"/>
          </a:xfrm>
          <a:prstGeom prst="rect">
            <a:avLst/>
          </a:prstGeom>
          <a:solidFill>
            <a:srgbClr val="2E5C8A"/>
          </a:solidFill>
          <a:ln/>
        </p:spPr>
      </p:sp>
      <p:sp>
        <p:nvSpPr>
          <p:cNvPr id="35" name="Shape 33"/>
          <p:cNvSpPr/>
          <p:nvPr/>
        </p:nvSpPr>
        <p:spPr>
          <a:xfrm>
            <a:off x="9759086" y="2871216"/>
            <a:ext cx="65837" cy="38404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36" name="Shape 34"/>
          <p:cNvSpPr/>
          <p:nvPr/>
        </p:nvSpPr>
        <p:spPr>
          <a:xfrm>
            <a:off x="10321747" y="2871216"/>
            <a:ext cx="65837" cy="384048"/>
          </a:xfrm>
          <a:prstGeom prst="rect">
            <a:avLst/>
          </a:prstGeom>
          <a:solidFill>
            <a:srgbClr val="B7B7B7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8351520" y="3611880"/>
            <a:ext cx="298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zelená – modrá – červená – strieborná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8397240" y="4526280"/>
            <a:ext cx="2895600" cy="0"/>
          </a:xfrm>
          <a:prstGeom prst="line">
            <a:avLst/>
          </a:prstGeom>
          <a:noFill/>
          <a:ln w="12700">
            <a:solidFill>
              <a:srgbClr val="D7DFE5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8351520" y="4709160"/>
            <a:ext cx="298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5,6 kΩ ±10 %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880360"/>
            <a:ext cx="9875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Sériové a paralelné radenie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977640"/>
            <a:ext cx="8961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sa mení výsledný odpor podľa spôsobu zapojenia rezistorov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RADENIE REZISTOROV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Sériové radenie rezistorov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Radenie rezistorov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sériovom radení tečie všetkými rezistormi rovnaký prúd. Napätia na jednotlivých rezistoroch sa sčítavajú — výsledný odpor je preto vždy väčší než ktorýkoľvek z jednotlivých rezistorov.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2468880"/>
            <a:ext cx="3931920" cy="960120"/>
          </a:xfrm>
          <a:prstGeom prst="roundRect">
            <a:avLst>
              <a:gd name="adj" fmla="val 2857"/>
            </a:avLst>
          </a:prstGeom>
          <a:solidFill>
            <a:srgbClr val="263543"/>
          </a:solidFill>
          <a:ln/>
        </p:spPr>
      </p:sp>
      <p:pic>
        <p:nvPicPr>
          <p:cNvPr id="8" name="Image 0" descr="/home/claude/lekcia02/assets/f_series_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550" y="2756916"/>
            <a:ext cx="2996100" cy="384048"/>
          </a:xfrm>
          <a:prstGeom prst="rect">
            <a:avLst/>
          </a:prstGeom>
        </p:spPr>
      </p:pic>
      <p:pic>
        <p:nvPicPr>
          <p:cNvPr id="9" name="Image 1" descr="/home/claude/lekcia02/assets/series_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331720"/>
            <a:ext cx="5719537" cy="23317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8640" y="50749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Príklad: tri rezistory 100 Ω, 220 Ω a 330 Ω zapojené sériovo → R = 100 + 220 + 330 = 650 Ω.</a:t>
            </a:r>
            <a:endParaRPr lang="en-US" sz="13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RADENIE REZISTOROV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Paralelné radenie rezistorov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Radenie rezistorov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paralelnom radení je napätie na všetkých vetvách rovnaké, prúd zo zdroja sa medzi ne rozdeľuje. Výsledný odpor je preto vždy menší než najmenší z rezistorov v kombinácii.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2468880"/>
            <a:ext cx="3931920" cy="1234440"/>
          </a:xfrm>
          <a:prstGeom prst="roundRect">
            <a:avLst>
              <a:gd name="adj" fmla="val 2222"/>
            </a:avLst>
          </a:prstGeom>
          <a:solidFill>
            <a:srgbClr val="263543"/>
          </a:solidFill>
          <a:ln/>
        </p:spPr>
      </p:sp>
      <p:pic>
        <p:nvPicPr>
          <p:cNvPr id="8" name="Image 0" descr="/home/claude/lekcia02/assets/f_parallel_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587752"/>
            <a:ext cx="1386123" cy="38404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324612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 dva rezistory:</a:t>
            </a:r>
            <a:endParaRPr lang="en-US" sz="1100" dirty="0"/>
          </a:p>
        </p:txBody>
      </p:sp>
      <p:pic>
        <p:nvPicPr>
          <p:cNvPr id="10" name="Image 1" descr="/home/claude/lekcia02/assets/f_parallel_r_tw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720" y="3200400"/>
            <a:ext cx="896112" cy="384048"/>
          </a:xfrm>
          <a:prstGeom prst="rect">
            <a:avLst/>
          </a:prstGeom>
        </p:spPr>
      </p:pic>
      <p:pic>
        <p:nvPicPr>
          <p:cNvPr id="11" name="Image 2" descr="/home/claude/lekcia02/assets/parallel_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0" y="2286000"/>
            <a:ext cx="4701341" cy="224028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48640" y="50749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Príklad: rezistory 100 Ω a 220 Ω zapojené paralelne → R = (100 × 220) / (100 + 220) ≈ 68,8 Ω.</a:t>
            </a:r>
            <a:endParaRPr lang="en-US" sz="13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RADENIE REZISTOROV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Kedy použijeme ktoré radenie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Radenie rezistorov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40680" cy="4114800"/>
          </a:xfrm>
          <a:prstGeom prst="roundRect">
            <a:avLst>
              <a:gd name="adj" fmla="val 667"/>
            </a:avLst>
          </a:prstGeom>
          <a:solidFill>
            <a:srgbClr val="EEF2F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19202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Sériové radenie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423160"/>
            <a:ext cx="48920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Chceme zväčšiť celkový odpor v obvode.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Potrebujeme rozdeliť napätie na viac krokov (napr. napäťový delič).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Obmedzujeme prúd viacerými menšími rezistormi namiesto jedného veľkého.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72200" y="1691640"/>
            <a:ext cx="5440680" cy="4114800"/>
          </a:xfrm>
          <a:prstGeom prst="roundRect">
            <a:avLst>
              <a:gd name="adj" fmla="val 667"/>
            </a:avLst>
          </a:prstGeom>
          <a:solidFill>
            <a:srgbClr val="EEF2F5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46520" y="19202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Paralelné radenie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46520" y="2423160"/>
            <a:ext cx="48920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Chceme zmenšiť celkový odpor pod hodnotu najmenšieho rezistora.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Viac spotrebičov potrebuje rovnaké napätie zo spoločného zdroja.</a:t>
            </a:r>
            <a:endParaRPr lang="en-US" sz="1300" dirty="0"/>
          </a:p>
          <a:p>
            <a:pPr marL="203200" indent="-203200">
              <a:spcAft>
                <a:spcPts val="1400"/>
              </a:spcAft>
              <a:buSzPct val="100000"/>
              <a:buChar char="•"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Rozdeľujeme prúd do viacerých vetiev súčasne.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880360"/>
            <a:ext cx="9875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Napäťový delič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977640"/>
            <a:ext cx="8961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Princíp, výpočet a praktické využitie jedného z najčastejších zapojení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NAPÄŤOVÝ DELIČ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Princíp napäťového deliča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Napäťový delič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Dva rezistory zapojené sériovo na napätie Uin. Keďže obvodom preteká rovnaký prúd, výstupné napätie Uout odoberáme z uzla medzi nimi — na rezistore R2.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2423160"/>
            <a:ext cx="4754880" cy="777240"/>
          </a:xfrm>
          <a:prstGeom prst="roundRect">
            <a:avLst>
              <a:gd name="adj" fmla="val 3529"/>
            </a:avLst>
          </a:prstGeom>
          <a:solidFill>
            <a:srgbClr val="263543"/>
          </a:solidFill>
          <a:ln/>
        </p:spPr>
      </p:sp>
      <p:pic>
        <p:nvPicPr>
          <p:cNvPr id="8" name="Image 0" descr="/home/claude/lekcia02/assets/f_divid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6807" y="2560320"/>
            <a:ext cx="1918547" cy="502920"/>
          </a:xfrm>
          <a:prstGeom prst="rect">
            <a:avLst/>
          </a:prstGeom>
        </p:spPr>
      </p:pic>
      <p:pic>
        <p:nvPicPr>
          <p:cNvPr id="9" name="Image 1" descr="/home/claude/lekcia02/assets/divider_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2880360"/>
            <a:ext cx="4324211" cy="324612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NAPÄŤOVÝ DELIČ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Príklad výpočtu deliča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Napäťový delič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002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Zadanie: Uin = 12 V, R1 = 2 kΩ, R2 = 1 kΩ. Aké je výstupné napätie Uout?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377440"/>
            <a:ext cx="457200" cy="45720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3591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235915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Súčet odporov v sérii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2359152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 + R2 = 2 kΩ + 1 kΩ = 3 kΩ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3154680"/>
            <a:ext cx="457200" cy="45720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136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313639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Pomer R2 k celkovému odporu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3136392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 / (R1 + R2) = 1 kΩ / 3 kΩ = 1/3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3931920"/>
            <a:ext cx="457200" cy="45720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39136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188720" y="391363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Výstupné napätie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0" y="3913632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Uout = Uin × 1/3 = 12 V × 1/3 = 4 V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5029200"/>
            <a:ext cx="10881360" cy="914400"/>
          </a:xfrm>
          <a:prstGeom prst="roundRect">
            <a:avLst>
              <a:gd name="adj" fmla="val 3000"/>
            </a:avLst>
          </a:prstGeom>
          <a:solidFill>
            <a:srgbClr val="EEF2F5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68680" y="5138928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Bonus: aký prúd tečie obvodom? I = Uin / (R1 + R2) = 12 V / 3 000 Ω = 4 mA — rovnaký prúd preteká oboma rezistormi.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NAPÄŤOVÝ DELIČ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Kde sa napäťový delič využíva v praxi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Napäťový delič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874520"/>
            <a:ext cx="411480" cy="41148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185623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78308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Referenčné napätie pre senzory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61872" y="216712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Nastavenie vstupnej úrovne napätia pre senzor alebo obvod.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81344" y="169164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364224" y="1874520"/>
            <a:ext cx="411480" cy="41148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364224" y="185623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894576" y="178308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Vstup do ADC mikrokontroléra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894576" y="216712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Prispôsobenie rozsahu meraného napätia vstupu prevodníka.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" y="292608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108960"/>
            <a:ext cx="411480" cy="41148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30906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261872" y="301752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Potenciometer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1261872" y="340156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Nastaviteľný delič — napríklad regulácia hlasitosti alebo jasu.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181344" y="292608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64224" y="3108960"/>
            <a:ext cx="411480" cy="41148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364224" y="30906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894576" y="301752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Pracovný bod tranzistora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6894576" y="340156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Nastavenie (biasing) pracovného bodu v zosilňovačoch — čaká nás v ďalších hodinách.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50749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Pozor: jednoduchý delič nie je vhodný na napájanie väčšej záťaže — pripojená záťaž mení výsledné výstupné napätie. Viac si povieme pri stabilizátoroch napätia.</a:t>
            </a:r>
            <a:endParaRPr lang="en-US" sz="1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ZHRNUTIE HODINY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sme dnes prebrali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502920" cy="502920"/>
          </a:xfrm>
          <a:prstGeom prst="rect">
            <a:avLst/>
          </a:prstGeom>
          <a:ln w="15875">
            <a:solidFill>
              <a:srgbClr val="9FB3C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9019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FB3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89280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Farebný kód rezistora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577840" y="187452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Čítanie hodnoty a tolerancie priamo z farebných pásikov na súčiastke.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697480"/>
            <a:ext cx="502920" cy="502920"/>
          </a:xfrm>
          <a:prstGeom prst="rect">
            <a:avLst/>
          </a:prstGeom>
          <a:ln w="15875">
            <a:solidFill>
              <a:srgbClr val="9FB3C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6791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FB3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267004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Sériové a paralelné radenie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577840" y="265176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Výpočet výsledného odporu pri oboch spôsoboch zapojenia.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474720"/>
            <a:ext cx="502920" cy="502920"/>
          </a:xfrm>
          <a:prstGeom prst="rect">
            <a:avLst/>
          </a:prstGeom>
          <a:ln w="15875">
            <a:solidFill>
              <a:srgbClr val="9FB3C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4564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9FB3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508760" y="344728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Napäťový delič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577840" y="34290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Princíp, výpočet výstupného napätia a využitie v reálnych zapojeniach.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480560"/>
            <a:ext cx="10515600" cy="914400"/>
          </a:xfrm>
          <a:prstGeom prst="roundRect">
            <a:avLst>
              <a:gd name="adj" fmla="val 3000"/>
            </a:avLst>
          </a:prstGeom>
          <a:solidFill>
            <a:srgbClr val="33445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143000" y="461772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Kľúčový vzorec: Uout = Uin × R2 / (R1 + R2). Odvodený priamo z toho, že v sériovom obvode tečie oboma rezistormi rovnaký prúd.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22960" y="5532120"/>
            <a:ext cx="10515600" cy="914400"/>
          </a:xfrm>
          <a:prstGeom prst="roundRect">
            <a:avLst>
              <a:gd name="adj" fmla="val 3000"/>
            </a:avLst>
          </a:prstGeom>
          <a:solidFill>
            <a:srgbClr val="5B7B93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143000" y="566928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Nabudúce: Lekcia 3 — Kondenzátory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601675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Ukladanie elektrického náboja, nabíjanie a vybíjanie kondenzátora, jeho úloha v obvodoch.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spc="20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RÝCHLY KVÍZ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880360"/>
            <a:ext cx="9875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Overme si, čo už viete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97764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Deväť otázok priamo z dnešnej hodiny — farebný kód, radenie rezistorov a napäťový delič — postupne narastajúca náročnosť.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1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Prvé dva pásiky farebného kódu rezistora predstavujú číslice. Čo predstavuje tretí pásik?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1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Prvé dva pásiky farebného kódu rezistora predstavujú číslice. Čo predstavuje tretí pásik?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Násobiteľ — mocninu desiatky, ktorou sa vynásobí dvojčíslie získané z prvých dvoch pásikov.</a:t>
            </a:r>
            <a:endParaRPr lang="en-US" sz="15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2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 sériovom radení rezistorov je vo všetkých rezistoroch rovnaký prúd, alebo rovnaké napätie?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2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sériovom radení rezistorov je vo všetkých rezistoroch rovnaký prúd, alebo rovnaké napätie?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Rovnaký prúd — v sériovom obvode existuje len jedna cesta, ktorou môže tiecť, preto je vo všetkých rezistoroch rovnaký.</a:t>
            </a:r>
            <a:endParaRPr lang="en-US" sz="15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3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 paralelnom radení rezistorov je na všetkých vetvách rovnaký prúd, alebo rovnaké napätie?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3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paralelnom radení rezistorov je na všetkých vetvách rovnaký prúd, alebo rovnaké napätie?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Rovnaké napätie — všetky vetvy sú pripojené na tie isté dva uzly, preto je napätie na nich vždy rovnaké.</a:t>
            </a:r>
            <a:endParaRPr lang="en-US" sz="15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4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 vzorci napäťového deliča Uout = Uin × R2 / (R1 + R2) sa Uout odoberá na rezistore R1, alebo na rezistore R2?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ĽAHŠIA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4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 vzorci napäťového deliča Uout = Uin × R2 / (R1 + R2) sa Uout odoberá na rezistore R1, alebo na rezistore R2?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rezistore R2 — je to ten rezistor, ktorého hodnota je v čitateli zlomku.</a:t>
            </a:r>
            <a:endParaRPr lang="en-US" sz="15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5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Rezistor má farebné pásiky červená – červená – žltá – strieborná. Akú hodnotu a toleranciu predstavuje?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5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Rezistor má farebné pásiky červená – červená – žltá – strieborná. Akú hodnotu a toleranciu predstavuje?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Červená = 2, červená = 2 → základné číslo 22. Žltá = násobiteľ ×10 000. Strieborná = tolerancia ±10 %.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Výsledok: 22 × 10 000 Ω = 220 000 Ω = 220 kΩ ±10 %.</a:t>
            </a:r>
            <a:endParaRPr lang="en-US" sz="15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6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 rezistory 220 Ω, 220 Ω a 100 Ω sú zapojené sériovo. Aký je výsledný odpor?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6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rezistory 220 Ω, 220 Ω a 100 Ω sú zapojené sériovo. Aký je výsledný odpor?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R1 + R2 + R3 = 220 + 220 + 100 = 540 Ω.</a:t>
            </a:r>
            <a:endParaRPr lang="en-US" sz="15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7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Dva rezistory s rovnakou hodnotou 60 Ω sú zapojené paralelne. Aký je výsledný odpor?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STREDNÁ NÁROČNOSŤ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7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Dva rezistory s rovnakou hodnotou 60 Ω sú zapojené paralelne. Aký je výsledný odpor?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(60 × 60) / (60 + 60) = 3 600 / 120 = 30 Ω.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Užitočné pravidlo: dva rovnaké rezistory zapojené paralelne dajú vždy presne polovicu hodnoty jedného z nich.</a:t>
            </a:r>
            <a:endParaRPr lang="en-US" sz="15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8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Napäťový delič má Uin = 9 V, R1 = 3 kΩ, R2 = 6 kΩ. Aké je výstupné napätie Uout?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8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Napäťový delič má Uin = 9 V, R1 = 3 kΩ, R2 = 6 kΩ. Aké je výstupné napätie Uout?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Uout = Uin × R2 / (R1 + R2) = 9 V × 6 kΩ / (3 kΩ + 6 kΩ) = 9 V × 6/9 = 6 V.</a:t>
            </a:r>
            <a:endParaRPr lang="en-US" sz="15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9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2635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14600"/>
            <a:ext cx="11064240" cy="2651760"/>
          </a:xfrm>
          <a:prstGeom prst="roundRect">
            <a:avLst>
              <a:gd name="adj" fmla="val 1034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2514600"/>
            <a:ext cx="10241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2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sa jednoduchý odporový napäťový delič nehodí na napájanie väčšej záťaže (napr. motorčeka)?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 na ďalšom kliknutí →</a:t>
            </a:r>
            <a:endParaRPr lang="en-US" sz="13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KVÍZ · NÁROČNEJŠIA OTÁZKA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Otázka 9 — odpoveď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2 · Kvíz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48640" cy="548640"/>
          </a:xfrm>
          <a:prstGeom prst="rect">
            <a:avLst/>
          </a:prstGeom>
          <a:ln w="15875">
            <a:solidFill>
              <a:srgbClr val="5B7B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673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7335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Prečo sa jednoduchý odporový napäťový delič nehodí na napájanie väčšej záťaže (napr. motorčeka)?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514600"/>
            <a:ext cx="11064240" cy="3063240"/>
          </a:xfrm>
          <a:prstGeom prst="roundRect">
            <a:avLst>
              <a:gd name="adj" fmla="val 896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68680" y="27249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FB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3063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Pripojená záťaž sa z pohľadu obvodu správa ako rezistor zapojený paralelne k R2 — efektívny odpor „dolnej“ vetvy sa tým zmenší a výstupné napätie klesne pod vypočítanú hodnotu. Čím väčší prúd záťaž odoberá, tým výraznejší je pokles. Na napájanie väčšej záťaže slúžia napäťové stabilizátory.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Aplikovaná elektronika – Lekcia 2</dc:title>
  <dc:subject>PptxGenJS Presentation</dc:subject>
  <dc:creator>SPŠE Zochova</dc:creator>
  <cp:lastModifiedBy>SPŠE Zochova</cp:lastModifiedBy>
  <cp:revision>1</cp:revision>
  <dcterms:created xsi:type="dcterms:W3CDTF">2026-09-09T06:43:02Z</dcterms:created>
  <dcterms:modified xsi:type="dcterms:W3CDTF">2026-09-09T06:43:02Z</dcterms:modified>
</cp:coreProperties>
</file>