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3. ROČNÍK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69748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520440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9D4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Úvod do predmetu, bezpečnosť práce a meracie prístroje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541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Úvod do predmetu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čom aplikovaná elektronika je, prečo sa jej oplatí venovať pozornosť a kde ju v praxi využijete.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12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Bezpečnosť práce (BOZP)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Účinky elektrického prúdu na organizmus a všeobecné zásady bezpečnej práce s elektrickými zariadeniami.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46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Meracie prístroje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Multimeter, zapojenie pri meraní napätia a prúdu, pravidlá správneho merania a krátka ukážka.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18 min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Úvod do predmetu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čom bude tento predmet a prečo sa oplatí venovať mu pozornosť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ÚVOD DO PREDMETU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aplikovaná elektronika?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 do predmetu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Predmet, v ktorom sa naučíte rozumieť správaniu elektronických súčiastok a stavať z nich funkčné obvody — od jednoduchého napäťového deliča až po usmerňovače a stabilizátory napätia.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514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ELEKTRONIKA JE VŠADE OKOLO NÁS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2066544" cy="1554480"/>
          </a:xfrm>
          <a:prstGeom prst="roundRect">
            <a:avLst>
              <a:gd name="adj" fmla="val 1765"/>
            </a:avLst>
          </a:prstGeom>
          <a:solidFill>
            <a:srgbClr val="EEF2F5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3108960"/>
            <a:ext cx="91440" cy="91440"/>
          </a:xfrm>
          <a:prstGeom prst="rect">
            <a:avLst/>
          </a:prstGeom>
          <a:solidFill>
            <a:srgbClr val="5B7B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326440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Smartfón, auto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713232" y="38404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Napájanie, riadiace jednotky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2798064" y="2880360"/>
            <a:ext cx="2066544" cy="1554480"/>
          </a:xfrm>
          <a:prstGeom prst="roundRect">
            <a:avLst>
              <a:gd name="adj" fmla="val 1765"/>
            </a:avLst>
          </a:prstGeom>
          <a:solidFill>
            <a:srgbClr val="EEF2F5"/>
          </a:solidFill>
          <a:ln/>
        </p:spPr>
      </p:sp>
      <p:sp>
        <p:nvSpPr>
          <p:cNvPr id="13" name="Shape 11"/>
          <p:cNvSpPr/>
          <p:nvPr/>
        </p:nvSpPr>
        <p:spPr>
          <a:xfrm>
            <a:off x="2962656" y="3108960"/>
            <a:ext cx="91440" cy="91440"/>
          </a:xfrm>
          <a:prstGeom prst="rect">
            <a:avLst/>
          </a:prstGeom>
          <a:solidFill>
            <a:srgbClr val="5B7B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2962656" y="326440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Domáce spotrebiče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2962656" y="38404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Práčka, chladnička, klimatizácia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047488" y="2880360"/>
            <a:ext cx="2066544" cy="1554480"/>
          </a:xfrm>
          <a:prstGeom prst="roundRect">
            <a:avLst>
              <a:gd name="adj" fmla="val 1765"/>
            </a:avLst>
          </a:prstGeom>
          <a:solidFill>
            <a:srgbClr val="EEF2F5"/>
          </a:solidFill>
          <a:ln/>
        </p:spPr>
      </p:sp>
      <p:sp>
        <p:nvSpPr>
          <p:cNvPr id="17" name="Shape 15"/>
          <p:cNvSpPr/>
          <p:nvPr/>
        </p:nvSpPr>
        <p:spPr>
          <a:xfrm>
            <a:off x="5212080" y="3108960"/>
            <a:ext cx="91440" cy="91440"/>
          </a:xfrm>
          <a:prstGeom prst="rect">
            <a:avLst/>
          </a:prstGeom>
          <a:solidFill>
            <a:srgbClr val="5B7B9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212080" y="326440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Fotovoltaika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212080" y="38404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Meniče, regulátory nabíjania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7296912" y="2880360"/>
            <a:ext cx="2066544" cy="1554480"/>
          </a:xfrm>
          <a:prstGeom prst="roundRect">
            <a:avLst>
              <a:gd name="adj" fmla="val 1765"/>
            </a:avLst>
          </a:prstGeom>
          <a:solidFill>
            <a:srgbClr val="EEF2F5"/>
          </a:solidFill>
          <a:ln/>
        </p:spPr>
      </p:sp>
      <p:sp>
        <p:nvSpPr>
          <p:cNvPr id="21" name="Shape 19"/>
          <p:cNvSpPr/>
          <p:nvPr/>
        </p:nvSpPr>
        <p:spPr>
          <a:xfrm>
            <a:off x="7461504" y="3108960"/>
            <a:ext cx="91440" cy="91440"/>
          </a:xfrm>
          <a:prstGeom prst="rect">
            <a:avLst/>
          </a:prstGeom>
          <a:solidFill>
            <a:srgbClr val="5B7B9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461504" y="326440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Priemysel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7461504" y="38404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PLC, senzory, automatizácia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9546336" y="2880360"/>
            <a:ext cx="2066544" cy="1554480"/>
          </a:xfrm>
          <a:prstGeom prst="roundRect">
            <a:avLst>
              <a:gd name="adj" fmla="val 1765"/>
            </a:avLst>
          </a:prstGeom>
          <a:solidFill>
            <a:srgbClr val="EEF2F5"/>
          </a:solidFill>
          <a:ln/>
        </p:spPr>
      </p:sp>
      <p:sp>
        <p:nvSpPr>
          <p:cNvPr id="25" name="Shape 23"/>
          <p:cNvSpPr/>
          <p:nvPr/>
        </p:nvSpPr>
        <p:spPr>
          <a:xfrm>
            <a:off x="9710928" y="3108960"/>
            <a:ext cx="91440" cy="91440"/>
          </a:xfrm>
          <a:prstGeom prst="rect">
            <a:avLst/>
          </a:prstGeom>
          <a:solidFill>
            <a:srgbClr val="5B7B9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710928" y="3264408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Zdravotnícka technika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9710928" y="38404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Monitory, diagnostické prístroje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48006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 každým z týchto zariadení sú obvody, ktoré od dnešnej hodiny začnete rozumieť.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548640" y="5394960"/>
            <a:ext cx="5440680" cy="960120"/>
          </a:xfrm>
          <a:prstGeom prst="roundRect">
            <a:avLst>
              <a:gd name="adj" fmla="val 2857"/>
            </a:avLst>
          </a:prstGeom>
          <a:solidFill>
            <a:srgbClr val="EEF2F5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77240" y="5486400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Elektrotechnika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777240" y="5797296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Návrh a prevádzka silnoprúdových systémov — rozvody, motory, veľké výkony a napätia.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6172200" y="5394960"/>
            <a:ext cx="5440680" cy="960120"/>
          </a:xfrm>
          <a:prstGeom prst="roundRect">
            <a:avLst>
              <a:gd name="adj" fmla="val 2857"/>
            </a:avLst>
          </a:prstGeom>
          <a:solidFill>
            <a:srgbClr val="263543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400800" y="5486400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Aplikovaná elektronika</a:t>
            </a:r>
            <a:endParaRPr lang="en-US" sz="12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5797296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Spracovanie signálov a malých výkonov pomocou súčiastok na doske — teória sa tu priamo spája s meraním.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ÚVOD DO PREDMETU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sa naučíte za tento rok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 do predmetu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459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priebehu školského roka postupne prejdeme 14 tematickými celkami (spolu 66 hodín) — od základných pasívnych súčiastok cez polovodičové prvky až po komplexnejšie zapojenia a ich praktické aplikácie.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856232" y="3172968"/>
            <a:ext cx="8449056" cy="0"/>
          </a:xfrm>
          <a:prstGeom prst="line">
            <a:avLst/>
          </a:prstGeom>
          <a:noFill/>
          <a:ln w="25400">
            <a:solidFill>
              <a:srgbClr val="D7DFE5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1472184" y="2788920"/>
            <a:ext cx="768096" cy="768096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472184" y="277063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749040"/>
            <a:ext cx="26151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Pasívne súčiastky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389120"/>
            <a:ext cx="261518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Rezistory, kondenzátory, cievky, filtre — september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288536" y="2788920"/>
            <a:ext cx="768096" cy="768096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288536" y="277063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364992" y="3749040"/>
            <a:ext cx="26151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Polovodičové súčiastky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3364992" y="4389120"/>
            <a:ext cx="261518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Diódy, usmerňovače, tranzistory a spínacie prvky — od septembra/októbra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104888" y="2788920"/>
            <a:ext cx="768096" cy="768096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04888" y="277063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181344" y="3749040"/>
            <a:ext cx="26151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Zapojenia a obvody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181344" y="4389120"/>
            <a:ext cx="261518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Stabilizátory napätia, zosilňovače, zložitejšie zapojenia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921240" y="2788920"/>
            <a:ext cx="768096" cy="768096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921240" y="277063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8997696" y="3749040"/>
            <a:ext cx="26151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Aplikácie a merania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8997696" y="4389120"/>
            <a:ext cx="261518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zapojenia, diagnostika, samostatné cvičenia a projekty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ÚVOD DO PREDMETU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Praktická ukážka: pohľad do reálneho zariadenia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 do predmetu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4592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rozobratom zariadení (napr. nabíjačke alebo napájacom zdroji) identifikujeme súčiastky, ktoré sa v priebehu roka naučíte analyzovať, merať a počítať.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7091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Podľa vzhľadu puzdra a umiestnenia na doske určite typ súčiastky ešte pred tým, než odznie správna odpoveď.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715000" y="1600200"/>
            <a:ext cx="5943600" cy="4434840"/>
          </a:xfrm>
          <a:prstGeom prst="roundRect">
            <a:avLst>
              <a:gd name="adj" fmla="val 1237"/>
            </a:avLst>
          </a:prstGeom>
          <a:solidFill>
            <a:srgbClr val="1E2A35"/>
          </a:solidFill>
          <a:ln w="12700">
            <a:solidFill>
              <a:srgbClr val="16202A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086600" y="2148840"/>
            <a:ext cx="822960" cy="9144"/>
          </a:xfrm>
          <a:prstGeom prst="line">
            <a:avLst/>
          </a:prstGeom>
          <a:noFill/>
          <a:ln w="19050">
            <a:solidFill>
              <a:srgbClr val="3C506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09560" y="2148840"/>
            <a:ext cx="9144" cy="502920"/>
          </a:xfrm>
          <a:prstGeom prst="line">
            <a:avLst/>
          </a:prstGeom>
          <a:noFill/>
          <a:ln w="19050">
            <a:solidFill>
              <a:srgbClr val="3C506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92640" y="2441448"/>
            <a:ext cx="9144" cy="1673352"/>
          </a:xfrm>
          <a:prstGeom prst="line">
            <a:avLst/>
          </a:prstGeom>
          <a:noFill/>
          <a:ln w="19050">
            <a:solidFill>
              <a:srgbClr val="3C506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92640" y="4114800"/>
            <a:ext cx="246888" cy="9144"/>
          </a:xfrm>
          <a:prstGeom prst="line">
            <a:avLst/>
          </a:prstGeom>
          <a:noFill/>
          <a:ln w="19050">
            <a:solidFill>
              <a:srgbClr val="3C506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63640" y="2011680"/>
            <a:ext cx="822960" cy="274320"/>
          </a:xfrm>
          <a:prstGeom prst="rect">
            <a:avLst/>
          </a:prstGeom>
          <a:solidFill>
            <a:srgbClr val="D8C88A"/>
          </a:solidFill>
          <a:ln w="9525">
            <a:solidFill>
              <a:srgbClr val="8A7A4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235000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Rezistor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680960" y="2651760"/>
            <a:ext cx="457200" cy="685800"/>
          </a:xfrm>
          <a:prstGeom prst="roundRect">
            <a:avLst>
              <a:gd name="adj" fmla="val 50000"/>
            </a:avLst>
          </a:prstGeom>
          <a:solidFill>
            <a:srgbClr val="6E8CA0"/>
          </a:solidFill>
          <a:ln w="9525">
            <a:solidFill>
              <a:srgbClr val="3C506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0" y="338328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8961120" y="2057400"/>
            <a:ext cx="256032" cy="384048"/>
          </a:xfrm>
          <a:prstGeom prst="ellipse">
            <a:avLst/>
          </a:prstGeom>
          <a:ln w="25400">
            <a:solidFill>
              <a:srgbClr val="C9AE6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62288" y="2057400"/>
            <a:ext cx="256032" cy="384048"/>
          </a:xfrm>
          <a:prstGeom prst="ellipse">
            <a:avLst/>
          </a:prstGeom>
          <a:ln w="25400">
            <a:solidFill>
              <a:srgbClr val="C9AE6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363456" y="2057400"/>
            <a:ext cx="256032" cy="384048"/>
          </a:xfrm>
          <a:prstGeom prst="ellipse">
            <a:avLst/>
          </a:prstGeom>
          <a:ln w="25400">
            <a:solidFill>
              <a:srgbClr val="C9AE6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564624" y="2057400"/>
            <a:ext cx="256032" cy="384048"/>
          </a:xfrm>
          <a:prstGeom prst="ellipse">
            <a:avLst/>
          </a:prstGeom>
          <a:ln w="25400">
            <a:solidFill>
              <a:srgbClr val="C9AE6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823960" y="25146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Cievka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 rot="5400000">
            <a:off x="9555480" y="4114800"/>
            <a:ext cx="365760" cy="320040"/>
          </a:xfrm>
          <a:prstGeom prst="triangle">
            <a:avLst/>
          </a:prstGeom>
          <a:solidFill>
            <a:srgbClr val="9FB3C2"/>
          </a:solidFill>
          <a:ln/>
        </p:spPr>
      </p:sp>
      <p:sp>
        <p:nvSpPr>
          <p:cNvPr id="23" name="Shape 21"/>
          <p:cNvSpPr/>
          <p:nvPr/>
        </p:nvSpPr>
        <p:spPr>
          <a:xfrm>
            <a:off x="9939528" y="4114800"/>
            <a:ext cx="54864" cy="320040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372600" y="45262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Dióda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400800" y="4663440"/>
            <a:ext cx="502920" cy="548640"/>
          </a:xfrm>
          <a:prstGeom prst="roundRect">
            <a:avLst>
              <a:gd name="adj" fmla="val 10909"/>
            </a:avLst>
          </a:prstGeom>
          <a:solidFill>
            <a:srgbClr val="4A6478"/>
          </a:solidFill>
          <a:ln w="9525">
            <a:solidFill>
              <a:srgbClr val="23324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126480" y="525780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Tranzistor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9006840" y="4846320"/>
            <a:ext cx="1234440" cy="777240"/>
          </a:xfrm>
          <a:prstGeom prst="roundRect">
            <a:avLst>
              <a:gd name="adj" fmla="val 5882"/>
            </a:avLst>
          </a:prstGeom>
          <a:solidFill>
            <a:srgbClr val="13191F"/>
          </a:solidFill>
          <a:ln w="12700">
            <a:solidFill>
              <a:srgbClr val="4A647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98280" y="4754880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9" name="Shape 27"/>
          <p:cNvSpPr/>
          <p:nvPr/>
        </p:nvSpPr>
        <p:spPr>
          <a:xfrm>
            <a:off x="9098280" y="5605272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0" name="Shape 28"/>
          <p:cNvSpPr/>
          <p:nvPr/>
        </p:nvSpPr>
        <p:spPr>
          <a:xfrm>
            <a:off x="9326880" y="4754880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1" name="Shape 29"/>
          <p:cNvSpPr/>
          <p:nvPr/>
        </p:nvSpPr>
        <p:spPr>
          <a:xfrm>
            <a:off x="9326880" y="5605272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2" name="Shape 30"/>
          <p:cNvSpPr/>
          <p:nvPr/>
        </p:nvSpPr>
        <p:spPr>
          <a:xfrm>
            <a:off x="9555480" y="4754880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3" name="Shape 31"/>
          <p:cNvSpPr/>
          <p:nvPr/>
        </p:nvSpPr>
        <p:spPr>
          <a:xfrm>
            <a:off x="9555480" y="5605272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4" name="Shape 32"/>
          <p:cNvSpPr/>
          <p:nvPr/>
        </p:nvSpPr>
        <p:spPr>
          <a:xfrm>
            <a:off x="9784080" y="4754880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5" name="Shape 33"/>
          <p:cNvSpPr/>
          <p:nvPr/>
        </p:nvSpPr>
        <p:spPr>
          <a:xfrm>
            <a:off x="9784080" y="5605272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6" name="Shape 34"/>
          <p:cNvSpPr/>
          <p:nvPr/>
        </p:nvSpPr>
        <p:spPr>
          <a:xfrm>
            <a:off x="10012680" y="4754880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7" name="Shape 35"/>
          <p:cNvSpPr/>
          <p:nvPr/>
        </p:nvSpPr>
        <p:spPr>
          <a:xfrm>
            <a:off x="10012680" y="5605272"/>
            <a:ext cx="73152" cy="109728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732520" y="5760720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Integrovaný obvod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ÚVOD DO PREDMETU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to uplatníte a ako budeme pracovať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 do predmetu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TO UPLATNÍTE — KARIÉRA A PRAX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3553968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214884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1305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61872" y="2057400"/>
            <a:ext cx="2657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Servisný technik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2423160"/>
            <a:ext cx="2657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Diagnostika a opravy zariadení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303776" y="1965960"/>
            <a:ext cx="3553968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86656" y="214884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6656" y="21305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017008" y="2057400"/>
            <a:ext cx="2657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Elektromontér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5017008" y="2423160"/>
            <a:ext cx="2657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Priemyselná údržba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8058912" y="1965960"/>
            <a:ext cx="3553968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41792" y="214884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41792" y="21305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772144" y="2057400"/>
            <a:ext cx="2657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Autoelektronika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772144" y="2423160"/>
            <a:ext cx="2657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Diagnostika riadiacich jednotiek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48640" y="3108960"/>
            <a:ext cx="3553968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31520" y="329184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31520" y="32735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261872" y="3200400"/>
            <a:ext cx="2657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Obnoviteľné zdroje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1261872" y="3566160"/>
            <a:ext cx="2657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Fotovoltika, meniče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303776" y="3108960"/>
            <a:ext cx="3553968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486656" y="329184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486656" y="32735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5017008" y="3200400"/>
            <a:ext cx="2657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home a IoT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5017008" y="3566160"/>
            <a:ext cx="2657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Inteligentné zapojenia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8058912" y="3108960"/>
            <a:ext cx="3553968" cy="9601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41792" y="329184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241792" y="32735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8772144" y="3200400"/>
            <a:ext cx="2657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Vývoj a testovanie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8772144" y="3566160"/>
            <a:ext cx="26578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Návrh a oživovanie zapojení</a:t>
            </a:r>
            <a:endParaRPr lang="en-US" sz="95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44348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BUDEME PRACOVAŤ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48640" y="4754880"/>
            <a:ext cx="11064240" cy="123444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868680" y="493776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Každá hodina kombinuje teoretickú časť (princípy, vzorce) s praktickou časťou (meranie, pracovný list). Cieľom je, aby ste na konci roka vedeli obvod nielen vypočítať, ale aj reálne zapojiť a odmerať.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Bezpečnosť práce (BOZP)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Elektrický prúd nevidno, nepočuť a necítiť — o to viac si zaslúži rešpekt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BOZP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je bezpečnosť dôležitá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Bezpečnosť práce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Elektrický prúd je na rozdiel od ohňa neviditeľný, bez zápachu a bez zvuku. Preto sa bezpečná práca musí stať návykom, nie iba pravidlom na papieri. Závažnosť úrazu ovplyvňuje najmä veľkosť prúdu, doba jeho pôsobenia, cesta prúdu telom a odpor pokožky.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11064240" cy="2414016"/>
          </a:xfrm>
          <a:prstGeom prst="roundRect">
            <a:avLst>
              <a:gd name="adj" fmla="val 1136"/>
            </a:avLst>
          </a:prstGeom>
          <a:solidFill>
            <a:srgbClr val="EE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2743200"/>
            <a:ext cx="1920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1 mA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2971800" y="2743200"/>
            <a:ext cx="8412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Hranica citeľnosti — jemné mravčenie.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346704"/>
            <a:ext cx="1106424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3346704"/>
            <a:ext cx="1920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– 25 mA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2971800" y="3346704"/>
            <a:ext cx="8412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Silné svalové kŕče, môže znemožniť pustenie vodiča.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950208"/>
            <a:ext cx="1106424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950208"/>
            <a:ext cx="1920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 – 50 mA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2971800" y="3950208"/>
            <a:ext cx="8412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Ťažké kŕče, sťažené dýchanie, riziko popálenín.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553712"/>
            <a:ext cx="1106424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" y="4553712"/>
            <a:ext cx="1920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nad 50 mA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2971800" y="4553712"/>
            <a:ext cx="8412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Vážne riziko fibrilácie srdca a ohrozenia života.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340096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Orientačné hodnoty pri striedavom prúde 50 Hz pri prechode cez hrudník — v praxi vždy platí zásada radšej menej riskovať.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BOZP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Zásady bezpečnej práce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Bezpečnosť práce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40680" cy="4114800"/>
          </a:xfrm>
          <a:prstGeom prst="roundRect">
            <a:avLst>
              <a:gd name="adj" fmla="val 667"/>
            </a:avLst>
          </a:prstGeom>
          <a:solidFill>
            <a:srgbClr val="EEF2F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19202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 začatím práce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423160"/>
            <a:ext cx="48920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Vizuálne skontrolujte zariadenie, káble a konektory.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Zabezpečte suchý povrch, dobré osvetlenie a voľný priestor.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Overte, že zariadenie je odpojené od napätia (nielen vypnuté).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Používajte len nepoškodené nástroje a prístroje.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2200" y="1691640"/>
            <a:ext cx="5440680" cy="4114800"/>
          </a:xfrm>
          <a:prstGeom prst="roundRect">
            <a:avLst>
              <a:gd name="adj" fmla="val 667"/>
            </a:avLst>
          </a:prstGeom>
          <a:solidFill>
            <a:srgbClr val="EEF2F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46520" y="19202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Počas práce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46520" y="2423160"/>
            <a:ext cx="48920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Pracujte pokiaľ možno bez napätia — vypnite a odpojte obvod.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treba merať pod napätím, pracujte podľa možnosti jednou rukou.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Nedotýkajte sa vodivých častí, o ktorých si nie ste istí.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rizikovejších úlohách nepracujte nikdy úplne sami.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BOZP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Prvá pomoc pri úraze elektrickým prúdom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Bezpečnosť práce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737360"/>
            <a:ext cx="502920" cy="50292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7190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1719072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Zaistite vlastnú bezpečnosť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08483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Najprv odpojte zdroj napätia. Ak to nejde, odsuňte postihnutého nevodivým predmetom — nikdy sa ho nedotýkajte holou rukou.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2560320"/>
            <a:ext cx="502920" cy="50292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25420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2542032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Skontrolujte životné funkcie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90779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Overte vedomie a dýchanie postihnutého.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383280"/>
            <a:ext cx="502920" cy="50292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33649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3364992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Privolajte pomoc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373075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Zavolajte záchrannú službu (155) alebo tiesňovú linku (112).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40080" y="4206240"/>
            <a:ext cx="502920" cy="50292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4187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71600" y="4187952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Poskytnite prvú pomoc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371600" y="455371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Podľa stavu — stabilizovaná poloha, prípadne resuscitácia.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5029200"/>
            <a:ext cx="502920" cy="50292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50109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5010912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Zostaňte s postihnutým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5376672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Až do príchodu odbornej pomoci sledujte jeho stav.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Meracie prístroje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Multimeter a správne zapojenie pri meraní napätia a prúdu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MERACIE PRÍSTROJE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Multimeter — základný nástroj elektronika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Meracie prístroje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4592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Multimeter je prístroj, ktorý v jednom puzdre spája viacero meracích funkcií. Je to nástroj, ktorý budete používať prakticky na každej hodine.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760720" y="164592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760720" y="16276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16184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Napätie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196596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Jednosmerné (DC) aj striedavé (AC), pripája sa paralelne.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760720" y="2578608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760720" y="25603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255117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Prúd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8986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Veľkosť elektrického prúdu, pripája sa sériovo do obvodu.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760720" y="3511296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760720" y="34930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92240" y="3483864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Odpor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3831336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Hodnota odporu súčiastky — meria sa vždy mimo napätia.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760720" y="4443984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760720" y="44256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•)) 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492240" y="441655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Spojitosť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492240" y="4764024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Rýchla kontrola vodivosti spoja (pípnutie).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0749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Zásada: pred meraním si vždy premyslite, akú veličinu a v akom zapojení meriate — nesprávne zapojenie môže prístroj poškodiť.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MERACIE PRÍSTROJE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Schéma zapojenia: meranie napätia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Meracie prístroje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Voltmeter (V) sa vždy pripája paralelne k súčiastke, na ktorej meriame úbytok napätia.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3566160" y="3246120"/>
            <a:ext cx="246888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035040" y="3108960"/>
            <a:ext cx="914400" cy="274320"/>
          </a:xfrm>
          <a:prstGeom prst="rect">
            <a:avLst/>
          </a:prstGeom>
          <a:solidFill>
            <a:srgbClr val="FFFFFF"/>
          </a:solidFill>
          <a:ln w="25400">
            <a:solidFill>
              <a:srgbClr val="26354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949440" y="3246120"/>
            <a:ext cx="228600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235440" y="3246120"/>
            <a:ext cx="0" cy="182880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5074920"/>
            <a:ext cx="566928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66160" y="3246120"/>
            <a:ext cx="0" cy="786384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4288536"/>
            <a:ext cx="0" cy="786384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19856" y="4032504"/>
            <a:ext cx="292608" cy="0"/>
          </a:xfrm>
          <a:prstGeom prst="line">
            <a:avLst/>
          </a:prstGeom>
          <a:noFill/>
          <a:ln w="38100">
            <a:solidFill>
              <a:srgbClr val="2635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483864" y="4288536"/>
            <a:ext cx="164592" cy="0"/>
          </a:xfrm>
          <a:prstGeom prst="line">
            <a:avLst/>
          </a:prstGeom>
          <a:noFill/>
          <a:ln w="19050">
            <a:solidFill>
              <a:srgbClr val="26354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108960" y="370332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108960" y="434340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035040" y="2377440"/>
            <a:ext cx="0" cy="86868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949440" y="2377440"/>
            <a:ext cx="0" cy="86868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5040" y="2377440"/>
            <a:ext cx="1371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12280" y="2377440"/>
            <a:ext cx="1371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72200" y="2057400"/>
            <a:ext cx="640080" cy="64008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5B7B9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172200" y="20391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309360" y="34290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2743200" y="44805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5321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Voltmeter pripojený paralelne k rezistoru meria napäťový úbytok na ňom (jeho vnútorný odpor je veľmi vysoký, takže do obvodu prakticky nezasahuje).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MERACIE PRÍSTROJE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Schéma zapojenia: meranie prúdu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Meracie prístroje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54480"/>
            <a:ext cx="6766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Ampérmeter (A) sa vždy zapája sériovo — priamo do vetvy obvodu, ktorou prúd tečie.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005840" y="2880360"/>
            <a:ext cx="146304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68880" y="2596896"/>
            <a:ext cx="566928" cy="566928"/>
          </a:xfrm>
          <a:prstGeom prst="ellipse">
            <a:avLst/>
          </a:prstGeom>
          <a:solidFill>
            <a:srgbClr val="FFFFFF"/>
          </a:solidFill>
          <a:ln w="31750">
            <a:solidFill>
              <a:srgbClr val="26354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68880" y="257860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035808" y="2880360"/>
            <a:ext cx="1261872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97680" y="2743200"/>
            <a:ext cx="914400" cy="274320"/>
          </a:xfrm>
          <a:prstGeom prst="rect">
            <a:avLst/>
          </a:prstGeom>
          <a:solidFill>
            <a:srgbClr val="FFFFFF"/>
          </a:solidFill>
          <a:ln w="25400">
            <a:solidFill>
              <a:srgbClr val="26354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12080" y="2880360"/>
            <a:ext cx="17373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49440" y="2880360"/>
            <a:ext cx="0" cy="155448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05840" y="4434840"/>
            <a:ext cx="594360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05840" y="2880360"/>
            <a:ext cx="0" cy="649224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785616"/>
            <a:ext cx="0" cy="649224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9536" y="3529584"/>
            <a:ext cx="292608" cy="0"/>
          </a:xfrm>
          <a:prstGeom prst="line">
            <a:avLst/>
          </a:prstGeom>
          <a:noFill/>
          <a:ln w="38100">
            <a:solidFill>
              <a:srgbClr val="26354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23544" y="3785616"/>
            <a:ext cx="164592" cy="0"/>
          </a:xfrm>
          <a:prstGeom prst="line">
            <a:avLst/>
          </a:prstGeom>
          <a:noFill/>
          <a:ln w="19050">
            <a:solidFill>
              <a:srgbClr val="26354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20040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384048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0" y="242316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868680" y="39776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48640" y="5074920"/>
            <a:ext cx="6766560" cy="1051560"/>
          </a:xfrm>
          <a:prstGeom prst="roundRect">
            <a:avLst>
              <a:gd name="adj" fmla="val 2609"/>
            </a:avLst>
          </a:prstGeom>
          <a:solidFill>
            <a:srgbClr val="FBEAEA"/>
          </a:solidFill>
          <a:ln w="12700">
            <a:solidFill>
              <a:srgbClr val="C97A7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5193792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8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Pozor: ampérmeter nikdy nezapájajte paralelne priamo k zdroju — hrozí skrat a poškodenie prístroja.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635240" y="16002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PRAVIDLÁ SPRÁVNEHO MERANIA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7635240" y="1965960"/>
            <a:ext cx="4023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Voltmeter paralelne, ampérmeter sériovo — zámena môže prístroj poškodiť.</a:t>
            </a:r>
            <a:endParaRPr lang="en-US" sz="1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 meraním zvoľte vhodný rozsah; pri neistote začnite od najvyššieho.</a:t>
            </a:r>
            <a:endParaRPr lang="en-US" sz="1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DC meraní dbajte na správnu polaritu (+ / −).</a:t>
            </a:r>
            <a:endParaRPr lang="en-US" sz="1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Odpor merajte len na súčiastke odpojenej od napätia.</a:t>
            </a:r>
            <a:endParaRPr lang="en-US" sz="1200" dirty="0"/>
          </a:p>
          <a:p>
            <a:pPr marL="203200" indent="-203200">
              <a:spcAft>
                <a:spcPts val="1200"/>
              </a:spcAft>
              <a:buSzPct val="100000"/>
              <a:buChar char="•"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meraní prepnite prístroj do bezpečnej polohy.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ZHRNUTIE HODINY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502920" cy="502920"/>
          </a:xfrm>
          <a:prstGeom prst="rect">
            <a:avLst/>
          </a:prstGeom>
          <a:ln w="15875">
            <a:solidFill>
              <a:srgbClr val="9FB3C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89280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Úvod do predmetu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394960" y="187452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Čo je aplikovaná elektronika, prečo je dôležitá a kde ju využijete v praxi.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697480"/>
            <a:ext cx="502920" cy="502920"/>
          </a:xfrm>
          <a:prstGeom prst="rect">
            <a:avLst/>
          </a:prstGeom>
          <a:ln w="15875">
            <a:solidFill>
              <a:srgbClr val="9FB3C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6791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6700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Bezpečnosť práce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394960" y="265176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Účinky prúdu na organizmus, zásady bezpečnej práce a prvá pomoc.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474720"/>
            <a:ext cx="502920" cy="502920"/>
          </a:xfrm>
          <a:prstGeom prst="rect">
            <a:avLst/>
          </a:prstGeom>
          <a:ln w="15875">
            <a:solidFill>
              <a:srgbClr val="9FB3C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4564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508760" y="344728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Meracie prístroje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394960" y="342900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Multimeter, zapojenie voltmetra a ampérmetra, pravidlá merania.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48056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33445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143000" y="461772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Kľúčové pravidlo: voltmeter paralelne, ampérmeter sériovo. Elektrina je neviditeľná — pred zásahom vždy overte, že obvod je bez napätia.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22960" y="553212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5B7B9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143000" y="56692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Nabudúce: Lekcia 2 — Rezistory a napäťový delič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601675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Farebný kód rezistora, sériové a paralelné radenie, návrh jednoduchého napäťového deliča.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1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1</dc:title>
  <dc:subject>PptxGenJS Presentation</dc:subject>
  <dc:creator>SPŠE Zochova</dc:creator>
  <cp:lastModifiedBy>SPŠE Zochova</cp:lastModifiedBy>
  <cp:revision>1</cp:revision>
  <dcterms:created xsi:type="dcterms:W3CDTF">2026-09-01T09:18:28Z</dcterms:created>
  <dcterms:modified xsi:type="dcterms:W3CDTF">2026-09-01T09:18:28Z</dcterms:modified>
</cp:coreProperties>
</file>