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548640"/>
            <a:ext cx="2926080" cy="1280160"/>
          </a:xfrm>
          <a:prstGeom prst="wave">
            <a:avLst/>
          </a:prstGeom>
          <a:ln w="15240">
            <a:solidFill>
              <a:srgbClr val="33445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18320" y="4389120"/>
            <a:ext cx="3108960" cy="1463040"/>
          </a:xfrm>
          <a:prstGeom prst="wave">
            <a:avLst/>
          </a:prstGeom>
          <a:ln w="15240">
            <a:solidFill>
              <a:srgbClr val="33445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914400"/>
            <a:ext cx="100584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20240" y="914400"/>
            <a:ext cx="0" cy="553212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2396" y="88239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888236" y="1435608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 · PROJEKT NÁVRHU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56032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Návrh zosilňovača od A po Z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52044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konkrétnym tranzistorom BC547B — od datasheetu, cez výpočet R a C, až po overenie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43434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BC547B · NPN · TO-92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10 · Zosilňovacie zapojenia s tranzistorom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5036" y="47091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923544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PLÁN HODINY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00584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Osem krokov od datasheetu k hotovému zosilňovaču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49808" y="213969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49808" y="21396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198424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a jeho datasheet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238658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BC547B a čo z datasheetu naozaj potrebujeme.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310896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49808" y="337413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49808" y="3374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321868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Napájacie napätie </a:t>
            </a:r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5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362102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Voľba s rezervou voči medzným hodnotám tranzistora.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434340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49808" y="460857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9808" y="4608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463040" y="445312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Q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463040" y="485546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má tranzistor „pracovať“ a prečo práve tam.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8640" y="557784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49808" y="584301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" y="58430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1463040" y="568756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Delič R1, R2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463040" y="608990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Metóda „tuhého“ deliča — odolná voči rozptylu 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12000"/>
              </a:lnSpc>
              <a:buNone/>
            </a:pPr>
            <a:r>
              <a:rPr lang="en-US" sz="11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263640" y="187452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64808" y="213969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64808" y="21396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7178040" y="198424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5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</a:t>
            </a:r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5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178040" y="238658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Dokončenie jednosmerného návrhu, zaokrúhlenie na rad E12.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263640" y="310896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464808" y="337413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64808" y="3374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6" name="Text 34"/>
          <p:cNvSpPr txBox="1"/>
          <p:nvPr/>
        </p:nvSpPr>
        <p:spPr>
          <a:xfrm>
            <a:off x="7178040" y="321868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Kondenzátory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7178040" y="362102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2000"/>
              </a:lnSpc>
              <a:buNone/>
            </a:pPr>
            <a:r>
              <a:rPr lang="en-US" sz="11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2000"/>
              </a:lnSpc>
              <a:buNone/>
            </a:pPr>
            <a:r>
              <a:rPr lang="en-US" sz="11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2000"/>
              </a:lnSpc>
              <a:buNone/>
            </a:pPr>
            <a:r>
              <a:rPr lang="en-US" sz="11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veľkosť podľa najnižšej frekvencie.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6263640" y="434340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464808" y="460857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464808" y="4608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41" name="Text 39"/>
          <p:cNvSpPr txBox="1"/>
          <p:nvPr/>
        </p:nvSpPr>
        <p:spPr>
          <a:xfrm>
            <a:off x="7178040" y="445312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Striedavé zosilnenie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7178040" y="485546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Výpočet 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2000"/>
              </a:lnSpc>
              <a:buNone/>
            </a:pPr>
            <a:r>
              <a:rPr lang="en-US" sz="11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veľkosti výstupného signálu.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263640" y="5577840"/>
            <a:ext cx="5349240" cy="1078992"/>
          </a:xfrm>
          <a:prstGeom prst="roundRect">
            <a:avLst>
              <a:gd name="adj" fmla="val 339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6464808" y="5843016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464808" y="58430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46" name="Text 44"/>
          <p:cNvSpPr txBox="1"/>
          <p:nvPr/>
        </p:nvSpPr>
        <p:spPr>
          <a:xfrm>
            <a:off x="7178040" y="5687568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Overenie výpočtov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7178040" y="608990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Dva nezávislé spôsoby výpočtu + reálne meranie na multimetri.</a:t>
            </a:r>
            <a:endParaRPr lang="en-US" sz="1100" dirty="0"/>
          </a:p>
        </p:txBody>
      </p:sp>
      <p:sp>
        <p:nvSpPr>
          <p:cNvPr id="48" name="Text 4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a jeho datasheet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konkrétneho súčiastkového čísla k číslam, s ktorými budeme počítať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1 · VOĽBA SÚČIASTKY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BC547B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BC547B je bežný kremíkový NPN tranzistor v puzdre TO-92 — malý, lacný, univerzálny „pracant“ používaný v školských aj hobby zapojeniach po celom svete. Práve preto má dobre zdokumentovaný datasheet od viacerých výrobcov a je ideálny na to, aby sme si na ňom ukázali celý postup návrhu zosilňovača krok za krokom.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49240" cy="3291840"/>
          </a:xfrm>
          <a:prstGeom prst="roundRect">
            <a:avLst>
              <a:gd name="adj" fmla="val 833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69748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 ČO SA BC547B HODÍ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063240"/>
            <a:ext cx="4800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Nízkovýkonové zosilňovacie stupne (audio, senzory)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Výučbové a hobby zapojenia — lacný, ľahko dostupný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Skupina „B“ = strednÝ rozsah prúdového zosilnenia 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5000"/>
              </a:lnSpc>
              <a:buNone/>
            </a:pP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Napäťovo odolnejší variant rodiny BC546–550 (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3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45 V)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514600"/>
            <a:ext cx="5349240" cy="3291840"/>
          </a:xfrm>
          <a:prstGeom prst="roundRect">
            <a:avLst>
              <a:gd name="adj" fmla="val 833"/>
            </a:avLst>
          </a:prstGeom>
          <a:solidFill>
            <a:srgbClr val="26354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269748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DÔLEŽITÉ POUČENIE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063240"/>
            <a:ext cx="4800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Rôzni výrobcovia uvádzajú pre „rovnaké“ označenie BC547B mierne odlišné medzné hodnoty (napr. </a:t>
            </a:r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35000"/>
              </a:lnSpc>
              <a:buNone/>
            </a:pPr>
            <a:r>
              <a:rPr lang="en-US" sz="13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</a:t>
            </a:r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500 mW vs. 625 mW). Preto si VŽDY over datasheet od výrobcu konkrétneho kusu, ktorý máš v ruke — nikdy nepočítaj len z pamäti alebo z prvého výsledku vo vyhľadávači.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1 · KĽÚČOVÉ PARAMETRE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si z datasheetu odnášame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Primárny zdroj: Fairchild/ON Semiconductor „BC546/547/548/549/550“ (najúplnejšia tabuľka pre skupinu B). Hodnota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prevzatá z datasheetu Diotec Semiconductor.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01168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(skupina B)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201168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– 450  @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5 V,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 mA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201168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Rozsah — nie jedno číslo! Návrh musí fungovať pre celý rozsah.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2642616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64261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CEO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max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3291840" y="2642616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V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6035040" y="2642616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Maximálne napätie kolektor–emitor (otvorená báza).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273552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27355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max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3291840" y="3273552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mA (trvalo)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6035040" y="3273552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Absolútne maximum — náš návrh bude rádovo pod týmto limitom.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3904488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390448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@ 25 °C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3291840" y="390448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625 mW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6035040" y="3904488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Celkový stratový výkon puzdra — kontrolujeme pracovný bod voči nemu.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4535424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22960" y="453542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(on)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3291840" y="4535424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0,58 – 0,70 V  @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 mA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6035040" y="4535424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súlade s bežne používaným priblížením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8640" y="5166360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2960" y="516636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(tranzitná frek.)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3291840" y="516636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300 MHz (typ.)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16636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Ďaleko nad zvukovým pásmom — tranzistor „stíha“ bez problémov.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1 · KONTEXT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Rozptyl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hlavná výzva dnešného návrhu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istý typ tranzistora, vyrobený v tej istej továrni, môže mať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kdekoľvek medzi 200 a 450 — teda viac ako dvojnásobný rozptyl! Keby sme pracovný bod navrhli tak, že by od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priamo závisel, každý kus tranzistora by zosilňovač nastavil inak (alebo by neúmerne skreslil signál).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1088136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68680" y="297180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PREDBEŽNÁ OTÁZKA, KTORÚ SI DNES ZODPOVIEME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337560"/>
            <a:ext cx="10241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sa navrhnúť delič R1/R2 tak, aby bol pracovný bod (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,Q, 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35000"/>
              </a:lnSpc>
              <a:buNone/>
            </a:pP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,Q) prakticky rovnaký, nech do zapojenia vložíme ktorýkoľvek kus BC547B s 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5000"/>
              </a:lnSpc>
              <a:buNone/>
            </a:pP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200 alebo 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5000"/>
              </a:lnSpc>
              <a:buNone/>
            </a:pP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450?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Áno — pomocou metódy „tuhého“ (stiff) deliča z Kroku 4. A v poslednej časti hodiny si to aj číselne dokážeme.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Napájacie napätie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Koľko voltov dáme na zosilňovač — a s akou rezervou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2 · VOĽBA NAPÁJANIA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9 V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Napájacie napätie volíme s výraznou rezervou voči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(napätiu, ktoré tranzistor bezpečne vydrží medzi kolektorom a emitorom), a zároveň prakticky — 9 V zodpovedá bežnej batérii, čo je vhodné pre dielenské aj batériovo napájané zapojenia.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5349240" cy="3429000"/>
          </a:xfrm>
          <a:prstGeom prst="roundRect">
            <a:avLst>
              <a:gd name="adj" fmla="val 800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603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BEZPEČNOSTNÁ REZERVA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971800"/>
            <a:ext cx="4800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indent="0" marL="0">
              <a:lnSpc>
                <a:spcPct val="130000"/>
              </a:lnSpc>
              <a:buNone/>
            </a:pPr>
            <a:r>
              <a:rPr lang="en-US" sz="200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CC</a:t>
            </a:r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9 V
</a:t>
            </a:r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indent="0" marL="0">
              <a:lnSpc>
                <a:spcPct val="130000"/>
              </a:lnSpc>
              <a:buNone/>
            </a:pPr>
            <a:r>
              <a:rPr lang="en-US" sz="2000" baseline="-40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CEO,max</a:t>
            </a:r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45 V
</a:t>
            </a:r>
            <a:pPr indent="0" marL="0">
              <a:lnSpc>
                <a:spcPct val="130000"/>
              </a:lnSpc>
              <a:buNone/>
            </a:pPr>
            <a:r>
              <a:rPr lang="en-US" sz="20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Rezerva ≈ 5×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263640" y="2377440"/>
            <a:ext cx="5349240" cy="3429000"/>
          </a:xfrm>
          <a:prstGeom prst="roundRect">
            <a:avLst>
              <a:gd name="adj" fmla="val 800"/>
            </a:avLst>
          </a:prstGeom>
          <a:solidFill>
            <a:srgbClr val="26354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25603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PREČO NIE VIAC A NIE MENEJ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971800"/>
            <a:ext cx="4800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Vyššie 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3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väčší rozkmit výstupu, ale aj väčšie napäťové špičky na tranzistore a väčší výkon, ktorý musí puzdro zvládnuť.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Nižšie 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3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menej rezervy pre výstupný signál (menší dosiahnuteľný zisk pri danej záťaži).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 je bezpečný, praktický kompromis pre náš cieľový prúd 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2 mA.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3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Q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na charakteristike chceme, aby tranzistor „pokojne sedel“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3 · CIEĽOVÉ HODNOTY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Voľba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,Q,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volíme tak, aby mal výstupný signál dostatok priestoru na oboch stranách (symetrický rozkmit) a zároveň aby prúd nebol zbytočne veľký (menší prúd = menšia spotreba, menšie straty).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11064240" cy="86868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28600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 = 2 mA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286000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Zhodné s testovacou podmienkou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datasheete (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 mA) — priama nadväznosť na tabuľku parametrov.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264408"/>
            <a:ext cx="1106424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264408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V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3566160" y="326440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na emitore ≈ 1/9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dosť na dobrú tepelnú stabilizáciu cez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nezaberá zbytočne veľa z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4242816"/>
            <a:ext cx="11064240" cy="86868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242816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 = 4 V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4242816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Približne v strede zvyšného napäťového „rozpočtu“ (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8 V → symetrický priestor pre výstupný signál nahor aj nadol.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074920"/>
            <a:ext cx="10881360" cy="960120"/>
          </a:xfrm>
          <a:prstGeom prst="roundRect">
            <a:avLst>
              <a:gd name="adj" fmla="val 2857"/>
            </a:avLst>
          </a:prstGeom>
          <a:solidFill>
            <a:srgbClr val="5B7B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68680" y="507492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Kontrola výkonu: P ≈ 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35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× 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2 mA × 4 V = 8 mW — hlboko pod 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buNone/>
            </a:pPr>
            <a:r>
              <a:rPr lang="en-US" sz="135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</a:t>
            </a:r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 = 625 mW datasheetu (rezerva &gt; 75×). Tranzistor teda nebudeme ani zďaleka tepelne preťažovať.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4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Návrh deliča R1, R2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Metóda „tuhého“ deliča — odolná voči rozptylu </a:t>
            </a:r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buNone/>
            </a:pPr>
            <a:r>
              <a:rPr lang="en-US" sz="15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4 · PRINCÍP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musí byť delič „tuhý“ (stiff)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deličom preteká oveľa väčší prúd (I2) ako je prúd, ktorý si z neho „odoberá“ báza tranzistora (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napätie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prakticky nezávisí od toho, koľko presne prúdu si báza odoberie — a teda ani od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konkrétneho kusu. Tomu hovoríme „tuhý“ delič.</a:t>
            </a:r>
            <a:endParaRPr lang="en-US" sz="1300" dirty="0"/>
          </a:p>
        </p:txBody>
      </p:sp>
      <p:pic>
        <p:nvPicPr>
          <p:cNvPr id="7" name="Image 0" descr="/home/claude/bc547_navrh/assets/hl_divi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075" y="2331720"/>
            <a:ext cx="3490329" cy="37490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92240" y="2468880"/>
            <a:ext cx="4937760" cy="3383280"/>
          </a:xfrm>
          <a:prstGeom prst="roundRect">
            <a:avLst>
              <a:gd name="adj" fmla="val 1081"/>
            </a:avLst>
          </a:prstGeom>
          <a:solidFill>
            <a:srgbClr val="EEF2F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766560" y="265176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NÁVRHOVÉ PRAVIDLO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766560" y="3017520"/>
            <a:ext cx="4389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Zvoľme prúd deličom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tak, aby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≫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bežná prax je 10× až 20× väčší.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použijeme NAJHORŠÍ prípad — najnižšie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datasheetu (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,min = 200) — pretože pri ňom je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najväčší (delič je vtedy najviac „zaťažený“).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4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Bázový prúd v najhoršom prípade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Najprv zistíme, aký veľký bázový prúd musí delič „uniesť“, aby v tranzistore tiekol cieľový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= 2 mA — a to pri najnižšom možnom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datasheetu.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2011680"/>
            <a:ext cx="5120640" cy="1828800"/>
          </a:xfrm>
          <a:prstGeom prst="roundRect">
            <a:avLst>
              <a:gd name="adj" fmla="val 2000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10312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VŠEOBECNE</a:t>
            </a:r>
            <a:endParaRPr lang="en-US" sz="1050" dirty="0"/>
          </a:p>
        </p:txBody>
      </p:sp>
      <p:pic>
        <p:nvPicPr>
          <p:cNvPr id="9" name="Image 0" descr="/home/claude/bc547_navrh/assets/f_ibwor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2347" y="2414016"/>
            <a:ext cx="3521865" cy="128930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217920" y="2011680"/>
            <a:ext cx="5120640" cy="1828800"/>
          </a:xfrm>
          <a:prstGeom prst="roundRect">
            <a:avLst>
              <a:gd name="adj" fmla="val 2000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46520" y="210312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ČÍSLAMI</a:t>
            </a:r>
            <a:endParaRPr lang="en-US" sz="1050" dirty="0"/>
          </a:p>
        </p:txBody>
      </p:sp>
      <p:pic>
        <p:nvPicPr>
          <p:cNvPr id="12" name="Image 1" descr="/home/claude/bc547_navrh/assets/f_ibworst_step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2591125"/>
            <a:ext cx="4663440" cy="935086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822960" y="4160520"/>
            <a:ext cx="10515600" cy="1737360"/>
          </a:xfrm>
          <a:prstGeom prst="roundRect">
            <a:avLst>
              <a:gd name="adj" fmla="val 2105"/>
            </a:avLst>
          </a:prstGeom>
          <a:solidFill>
            <a:srgbClr val="5B7B93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143000" y="4160520"/>
            <a:ext cx="9875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Voľba: </a:t>
            </a:r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0000"/>
              </a:lnSpc>
              <a:buNone/>
            </a:pPr>
            <a:r>
              <a:rPr lang="en-US" sz="1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0,20 mA (20× väčší než </a:t>
            </a:r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0000"/>
              </a:lnSpc>
              <a:buNone/>
            </a:pPr>
            <a:r>
              <a:rPr lang="en-US" sz="1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,worst = 10 µA) — dostatočná rezerva na „tuhosť“ deliča, no stále nezaťažuje batériu zbytočným prúdom.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4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Napätie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hodnoty R2, R1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na báze potrebujeme také, aby na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(z Kroku 5) vzniklo naše cieľové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V, plus úbytok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 na priechode báza–emitor.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1965960"/>
            <a:ext cx="3383280" cy="1417320"/>
          </a:xfrm>
          <a:prstGeom prst="roundRect">
            <a:avLst>
              <a:gd name="adj" fmla="val 25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05740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U_B</a:t>
            </a:r>
            <a:endParaRPr lang="en-US" sz="1050" dirty="0"/>
          </a:p>
        </p:txBody>
      </p:sp>
      <p:pic>
        <p:nvPicPr>
          <p:cNvPr id="9" name="Image 0" descr="/home/claude/bc547_navrh/assets/f_ub2_step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644836"/>
            <a:ext cx="2926080" cy="32474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343400" y="1965960"/>
            <a:ext cx="3429000" cy="1417320"/>
          </a:xfrm>
          <a:prstGeom prst="roundRect">
            <a:avLst>
              <a:gd name="adj" fmla="val 25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72000" y="205740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R_2 = U_B / I_2</a:t>
            </a:r>
            <a:endParaRPr lang="en-US" sz="1050" dirty="0"/>
          </a:p>
        </p:txBody>
      </p:sp>
      <p:pic>
        <p:nvPicPr>
          <p:cNvPr id="12" name="Image 1" descr="/home/claude/bc547_navrh/assets/f_r2_step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445204"/>
            <a:ext cx="2971800" cy="72400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7909560" y="1965960"/>
            <a:ext cx="3429000" cy="1417320"/>
          </a:xfrm>
          <a:prstGeom prst="roundRect">
            <a:avLst>
              <a:gd name="adj" fmla="val 25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138160" y="205740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R_1 = (U_CC−U_B)/I_2</a:t>
            </a:r>
            <a:endParaRPr lang="en-US" sz="1050" dirty="0"/>
          </a:p>
        </p:txBody>
      </p:sp>
      <p:pic>
        <p:nvPicPr>
          <p:cNvPr id="15" name="Image 2" descr="/home/claude/bc547_navrh/assets/f_r1_step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2496923"/>
            <a:ext cx="2971800" cy="62057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22960" y="3657600"/>
            <a:ext cx="51206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1097280" y="36576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(ideálne)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3840480" y="3657600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8 500 Ω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822960" y="4315968"/>
            <a:ext cx="51206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1097280" y="431596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(ideálne)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3840480" y="4315968"/>
            <a:ext cx="1920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26354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36 500 Ω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6309360" y="3657600"/>
            <a:ext cx="5029200" cy="2468880"/>
          </a:xfrm>
          <a:prstGeom prst="roundRect">
            <a:avLst>
              <a:gd name="adj" fmla="val 111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6583680" y="38404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POZNÁMKA</a:t>
            </a:r>
            <a:endParaRPr lang="en-US" sz="1100" dirty="0"/>
          </a:p>
        </p:txBody>
      </p:sp>
      <p:sp>
        <p:nvSpPr>
          <p:cNvPr id="24" name="Text 19"/>
          <p:cNvSpPr txBox="1"/>
          <p:nvPr/>
        </p:nvSpPr>
        <p:spPr>
          <a:xfrm>
            <a:off x="6583680" y="4160520"/>
            <a:ext cx="4480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Toto sú zatiaľ IDEÁLNE (matematicky presné) hodnoty. V Kroku 6 ich zaokrúhlime na najbližšie bežne vyrábané hodnoty z radu E12 — a v časti Overenie prepočítame, že aj po zaokrúhlení pracovný bod zostáva v poriadku.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5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Odpory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Dokončenie jednosmerného návrhu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5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stabilizačný odpor v emitore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prevádza náš cieľový prúd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na zvolené napätie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V na emitore — a súčasne (ako sme videli v predchádzajúcich hodinách) tepelne a výrobne stabilizuje pracovný bod.</a:t>
            </a:r>
            <a:endParaRPr lang="en-US" sz="1300" dirty="0"/>
          </a:p>
        </p:txBody>
      </p:sp>
      <p:pic>
        <p:nvPicPr>
          <p:cNvPr id="7" name="Image 0" descr="/home/claude/bc547_navrh/assets/hl_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605" y="2011680"/>
            <a:ext cx="3320069" cy="35661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126480" y="2103120"/>
            <a:ext cx="5303520" cy="1417320"/>
          </a:xfrm>
          <a:prstGeom prst="roundRect">
            <a:avLst>
              <a:gd name="adj" fmla="val 2581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355080" y="2194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R_E = U_E / I_C,Q</a:t>
            </a:r>
            <a:endParaRPr lang="en-US" sz="1050" dirty="0"/>
          </a:p>
        </p:txBody>
      </p:sp>
      <p:pic>
        <p:nvPicPr>
          <p:cNvPr id="10" name="Image 1" descr="/home/claude/bc547_navrh/assets/f_re2_step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374" y="2505456"/>
            <a:ext cx="3335731" cy="87782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26480" y="3794760"/>
            <a:ext cx="5303520" cy="1417320"/>
          </a:xfrm>
          <a:prstGeom prst="roundRect">
            <a:avLst>
              <a:gd name="adj" fmla="val 2581"/>
            </a:avLst>
          </a:prstGeom>
          <a:solidFill>
            <a:srgbClr val="EEF2F5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0" y="3794760"/>
            <a:ext cx="4754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800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8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(ideálne) = </a:t>
            </a:r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 Ω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5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prevod zmeny prúdu na výstupné napätie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dopĺňa zvyšok napäťového „rozpočtu“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tak, aby na tranzistore ostalo presne naše cieľové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= 4 V.</a:t>
            </a:r>
            <a:endParaRPr lang="en-US" sz="1300" dirty="0"/>
          </a:p>
        </p:txBody>
      </p:sp>
      <p:pic>
        <p:nvPicPr>
          <p:cNvPr id="7" name="Image 0" descr="/home/claude/bc547_navrh/assets/hl_collec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4605" y="2011680"/>
            <a:ext cx="3320069" cy="35661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126480" y="2103120"/>
            <a:ext cx="5303520" cy="1600200"/>
          </a:xfrm>
          <a:prstGeom prst="roundRect">
            <a:avLst>
              <a:gd name="adj" fmla="val 2286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355080" y="219456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R_C = (U_CC−U_E−U_CE,Q)/I_C,Q</a:t>
            </a:r>
            <a:endParaRPr lang="en-US" sz="1050" dirty="0"/>
          </a:p>
        </p:txBody>
      </p:sp>
      <p:pic>
        <p:nvPicPr>
          <p:cNvPr id="10" name="Image 1" descr="/home/claude/bc547_navrh/assets/f_rc_step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582995"/>
            <a:ext cx="4846320" cy="905625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26480" y="3977640"/>
            <a:ext cx="5303520" cy="1417320"/>
          </a:xfrm>
          <a:prstGeom prst="roundRect">
            <a:avLst>
              <a:gd name="adj" fmla="val 2581"/>
            </a:avLst>
          </a:prstGeom>
          <a:solidFill>
            <a:srgbClr val="EEF2F5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0" y="3977640"/>
            <a:ext cx="4754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800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8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(ideálne) = </a:t>
            </a:r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2 000 Ω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6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Zaokrúhlenie na rad E12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ideálnych hodnôt k reálne kúpiteľným súčiastkam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6 · RAD E12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Ideálne hodnoty → najbližšie vyrábané hodnoty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Bežné rezistory sa vyrábajú v štandardizovaných radoch (napr. E12 = 12 hodnôt na dekádu). Z vypočítanej ideálnej hodnoty vyberáme najbližšiu hodnotu z tohto radu.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64240" cy="502920"/>
          </a:xfrm>
          <a:prstGeom prst="roundRect">
            <a:avLst>
              <a:gd name="adj" fmla="val 5455"/>
            </a:avLst>
          </a:prstGeom>
          <a:solidFill>
            <a:srgbClr val="26354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18288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Súčiastka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200400" y="1828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Ideálna hodnota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126480" y="1828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Najbližšia E12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052560" y="18288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Odchýlka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395728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395728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3200400" y="239572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36 500 Ω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126480" y="2395728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39 000 Ω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9052560" y="239572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+6,8 %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026664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3026664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3200400" y="30266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8 500 Ω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126480" y="3026664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8 200 Ω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9052560" y="3026664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−3,5 %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3657600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3200400" y="36576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Ω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36576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470 Ω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9052560" y="365760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−6,0 %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8640" y="4288536"/>
            <a:ext cx="11064240" cy="566928"/>
          </a:xfrm>
          <a:prstGeom prst="roundRect">
            <a:avLst>
              <a:gd name="adj" fmla="val 4839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2960" y="4288536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3200400" y="428853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2 000 Ω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6126480" y="4288536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1 800 Ω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9052560" y="428853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−10,0 %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822960" y="470916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Odchýlky rádovo pod ±10 % sú bežné a neškodia — presne to v časti Overenie číselne dokážeme: pracovný bod ostáva v bezpečnom pásme aj s týmito zaokrúhlenými hodnotami, a to pre CELÝ rozsah </a:t>
            </a:r>
            <a:pPr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5000"/>
              </a:lnSpc>
              <a:buNone/>
            </a:pPr>
            <a:r>
              <a:rPr lang="en-US" sz="12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6 · PRIEBEŽNÝ VÝSLEDOK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Kompletná jednosmerná schéma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Toto je náš zosilňovač so všetkými doteraz navrhnutými hodnotami R1, R2, RE, RC (hodnoty kondenzátorov doplníme v Kroku 7).</a:t>
            </a:r>
            <a:endParaRPr lang="en-US" sz="1300" dirty="0"/>
          </a:p>
        </p:txBody>
      </p:sp>
      <p:pic>
        <p:nvPicPr>
          <p:cNvPr id="7" name="Image 0" descr="/home/claude/bc547_navrh/assets/bc547_amplif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0007" y="1965960"/>
            <a:ext cx="5308938" cy="44348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7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Kondenzátory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Veľkosť podľa najnižšej frekvencie, ktorú chceme prepustiť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7 · PRAVIDLO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veľký musí kondenzátor byť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Aby kondenzátor na najnižšej pracovnej frekvencii signálu prakticky nekládol odpor (a teda signál neskresľoval), jeho reaktancia X_C musí byť oveľa menšia než odpor, s ktorým je v danom uzle v sérii/paralelne — bežné pravidlo je aspoň 10×.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737360" y="2103120"/>
            <a:ext cx="8686800" cy="1554480"/>
          </a:xfrm>
          <a:prstGeom prst="roundRect">
            <a:avLst>
              <a:gd name="adj" fmla="val 2353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65960" y="21945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PRAVIDLO (F_LOW = 100 HZ — SPODNÁ HRANICA POČUTEĽNÉHO PÁSMA)</a:t>
            </a:r>
            <a:endParaRPr lang="en-US" sz="1050" dirty="0"/>
          </a:p>
        </p:txBody>
      </p:sp>
      <p:pic>
        <p:nvPicPr>
          <p:cNvPr id="9" name="Image 0" descr="/home/claude/bc547_navrh/assets/f_cap_ru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6774" y="2505456"/>
            <a:ext cx="5827973" cy="101498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737360" y="3977640"/>
            <a:ext cx="8686800" cy="1463040"/>
          </a:xfrm>
          <a:prstGeom prst="roundRect">
            <a:avLst>
              <a:gd name="adj" fmla="val 2500"/>
            </a:avLst>
          </a:prstGeom>
          <a:solidFill>
            <a:srgbClr val="EEF2F5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011680" y="3977640"/>
            <a:ext cx="8138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Väčšia kapacita nikdy neuškodí (kondenzátor prepustí signál ešte lepšie) — preto vždy zaokrúhľujeme SMEROM NAHOR na bežnú vyrábanú hodnotu.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7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1051560"/>
          </a:xfrm>
          <a:prstGeom prst="roundRect">
            <a:avLst>
              <a:gd name="adj" fmla="val 3478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9164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C_E — PREMOSŤUJE R_E PRE STRIEDAVÝ SIGNÁL</a:t>
            </a:r>
            <a:endParaRPr lang="en-US" sz="1050" dirty="0"/>
          </a:p>
        </p:txBody>
      </p:sp>
      <p:pic>
        <p:nvPicPr>
          <p:cNvPr id="8" name="Image 0" descr="/home/claude/bc547_navrh/assets/f_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0111" y="2002536"/>
            <a:ext cx="3481298" cy="51206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48640" y="2788920"/>
            <a:ext cx="11064240" cy="1051560"/>
          </a:xfrm>
          <a:prstGeom prst="roundRect">
            <a:avLst>
              <a:gd name="adj" fmla="val 3478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" y="288036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C_IN — VÄZBA MEDZI ZDROJOM SIGNÁLU A DELIČOM (R_1 ∥ R_2)</a:t>
            </a:r>
            <a:endParaRPr lang="en-US" sz="1050" dirty="0"/>
          </a:p>
        </p:txBody>
      </p:sp>
      <p:pic>
        <p:nvPicPr>
          <p:cNvPr id="11" name="Image 1" descr="/home/claude/bc547_navrh/assets/f_c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130" y="3191256"/>
            <a:ext cx="3323261" cy="51206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3977640"/>
            <a:ext cx="11064240" cy="1051560"/>
          </a:xfrm>
          <a:prstGeom prst="roundRect">
            <a:avLst>
              <a:gd name="adj" fmla="val 3478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777240" y="40690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C_OUT — VÄZBA MEDZI KOLEKTOROM A ZÁŤAŽOU (R_C + R_L)</a:t>
            </a:r>
            <a:endParaRPr lang="en-US" sz="1050" dirty="0"/>
          </a:p>
        </p:txBody>
      </p:sp>
      <p:pic>
        <p:nvPicPr>
          <p:cNvPr id="14" name="Image 2" descr="/home/claude/bc547_navrh/assets/f_cou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649" y="4379976"/>
            <a:ext cx="3488221" cy="512064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48640" y="5212080"/>
            <a:ext cx="3566160" cy="658368"/>
          </a:xfrm>
          <a:prstGeom prst="roundRect">
            <a:avLst>
              <a:gd name="adj" fmla="val 5556"/>
            </a:avLst>
          </a:prstGeom>
          <a:solidFill>
            <a:srgbClr val="5B7B93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685800" y="52120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 µF → 47 µF</a:t>
            </a:r>
            <a:endParaRPr lang="en-US" sz="1450" dirty="0"/>
          </a:p>
        </p:txBody>
      </p:sp>
      <p:sp>
        <p:nvSpPr>
          <p:cNvPr id="17" name="Shape 12"/>
          <p:cNvSpPr/>
          <p:nvPr/>
        </p:nvSpPr>
        <p:spPr>
          <a:xfrm>
            <a:off x="4251960" y="5212080"/>
            <a:ext cx="3566160" cy="658368"/>
          </a:xfrm>
          <a:prstGeom prst="roundRect">
            <a:avLst>
              <a:gd name="adj" fmla="val 5556"/>
            </a:avLst>
          </a:prstGeom>
          <a:solidFill>
            <a:srgbClr val="5B7B93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4389120" y="52120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2,4 µF → 4,7 µF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7955280" y="5212080"/>
            <a:ext cx="3566160" cy="658368"/>
          </a:xfrm>
          <a:prstGeom prst="roundRect">
            <a:avLst>
              <a:gd name="adj" fmla="val 5556"/>
            </a:avLst>
          </a:prstGeom>
          <a:solidFill>
            <a:srgbClr val="5B7B93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8092440" y="52120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algn="ctr"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1,4 µF → 2,2 µF</a:t>
            </a:r>
            <a:endParaRPr lang="en-US" sz="14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8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Striedavé zosilnenie </a:t>
            </a:r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lnSpc>
                <a:spcPct val="108000"/>
              </a:lnSpc>
              <a:buNone/>
            </a:pPr>
            <a:r>
              <a:rPr lang="en-US" sz="32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Koľkokrát sa vstupný signál zväčší — a čo sa deje s jeho fázou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Shape 12"/>
          <p:cNvSpPr/>
          <p:nvPr/>
        </p:nvSpPr>
        <p:spPr>
          <a:xfrm>
            <a:off x="1773936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5" name="Shape 13"/>
          <p:cNvSpPr/>
          <p:nvPr/>
        </p:nvSpPr>
        <p:spPr>
          <a:xfrm>
            <a:off x="201168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6" name="Shape 14"/>
          <p:cNvSpPr/>
          <p:nvPr/>
        </p:nvSpPr>
        <p:spPr>
          <a:xfrm>
            <a:off x="224942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7" name="Shape 15"/>
          <p:cNvSpPr/>
          <p:nvPr/>
        </p:nvSpPr>
        <p:spPr>
          <a:xfrm>
            <a:off x="2487168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8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Vnútorný odpor emitora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zisk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malý striedavý signál sa priechod báza–emitor správa ako malý dynamický odpor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závislý od jednosmerného pracovného prúdu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,Q. Napäťové zosilnenie stupňa so spoločným emitorom potom (bez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približne platí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−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2286000"/>
            <a:ext cx="5120640" cy="1691640"/>
          </a:xfrm>
          <a:prstGeom prst="roundRect">
            <a:avLst>
              <a:gd name="adj" fmla="val 2162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37744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VNÚTORNÝ ODPOR EMITORA</a:t>
            </a:r>
            <a:endParaRPr lang="en-US" sz="1050" dirty="0"/>
          </a:p>
        </p:txBody>
      </p:sp>
      <p:pic>
        <p:nvPicPr>
          <p:cNvPr id="9" name="Image 0" descr="/home/claude/bc547_navrh/assets/f_re_ac_step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706747"/>
            <a:ext cx="4663440" cy="111532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217920" y="2286000"/>
            <a:ext cx="5120640" cy="1691640"/>
          </a:xfrm>
          <a:prstGeom prst="roundRect">
            <a:avLst>
              <a:gd name="adj" fmla="val 2162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46520" y="237744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NAPÄŤOVÉ ZOSILNENIE</a:t>
            </a:r>
            <a:endParaRPr lang="en-US" sz="1050" dirty="0"/>
          </a:p>
        </p:txBody>
      </p:sp>
      <p:pic>
        <p:nvPicPr>
          <p:cNvPr id="12" name="Image 1" descr="/home/claude/bc547_navrh/assets/f_av2_step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2733876"/>
            <a:ext cx="4663440" cy="106106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822960" y="4251960"/>
            <a:ext cx="10515600" cy="1005840"/>
          </a:xfrm>
          <a:prstGeom prst="roundRect">
            <a:avLst>
              <a:gd name="adj" fmla="val 3636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1097280" y="397764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Záporné znamienko = fázový posun o 180°. Amplitúda sa zväčší približne 126-násobne.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KROK 8 · VÝSLEDOK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to vyzerá na signáli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vstupnom signáli s amplitúdou ±20 mV dostaneme na výstupe amplitúdu ±2,52 V — otočenú o 180° oproti vstupu.</a:t>
            </a:r>
            <a:endParaRPr lang="en-US" sz="1300" dirty="0"/>
          </a:p>
        </p:txBody>
      </p:sp>
      <p:pic>
        <p:nvPicPr>
          <p:cNvPr id="7" name="Image 0" descr="/home/claude/bc547_navrh/assets/amp_waveforms_bc54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4957" y="1691640"/>
            <a:ext cx="8539038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VÝPOČTOV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Naozaj to funguje?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nezávislé kontroly — matematická, grafická aj laboratórna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536192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METÓDA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Jednoduchá návrhová aproximácia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Toto je rovnaký (zjednodušený) postup, aký sme použili pri návrhu v Krokoch 4–5 — zanedbáva, že báza si z deliča odoberá (malý) prúd.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737360" y="2011680"/>
            <a:ext cx="8686800" cy="1371600"/>
          </a:xfrm>
          <a:prstGeom prst="roundRect">
            <a:avLst>
              <a:gd name="adj" fmla="val 2667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65960" y="21031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NAPÄTIE NA BÁZE</a:t>
            </a:r>
            <a:endParaRPr lang="en-US" sz="1050" dirty="0"/>
          </a:p>
        </p:txBody>
      </p:sp>
      <p:pic>
        <p:nvPicPr>
          <p:cNvPr id="9" name="Image 0" descr="/home/claude/bc547_navrh/assets/f_approx_u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0419" y="2414016"/>
            <a:ext cx="3100682" cy="83210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737360" y="3657600"/>
            <a:ext cx="8686800" cy="1371600"/>
          </a:xfrm>
          <a:prstGeom prst="roundRect">
            <a:avLst>
              <a:gd name="adj" fmla="val 2667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965960" y="37490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KOLEKTOROVÝ PRÚD (I_E ≈ I_C)</a:t>
            </a:r>
            <a:endParaRPr lang="en-US" sz="1050" dirty="0"/>
          </a:p>
        </p:txBody>
      </p:sp>
      <p:pic>
        <p:nvPicPr>
          <p:cNvPr id="12" name="Image 1" descr="/home/claude/bc547_navrh/assets/f_approx_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661" y="4059936"/>
            <a:ext cx="3556199" cy="83210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737360" y="516636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Táto aproximácia je dosť presná, KEĎ je delič dostatočne „tuhý“ — čo sme si v Kroku 4 zámerne zabezpečili.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METÓDA 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Presná Théveninova metóda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Presnejší postup nahradí delič R1/R2 jeho Théveninovým ekvivalentom a explicitne zohľadní prúd, ktorý si báza z deliča odoberá (funguje správne pre AKÉKOĽVEK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aj keby delič „tuhý“ nebol).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11064240" cy="960120"/>
          </a:xfrm>
          <a:prstGeom prst="roundRect">
            <a:avLst>
              <a:gd name="adj" fmla="val 3810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2402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THÉVENINOV EKVIVALENT DELIČA</a:t>
            </a:r>
            <a:endParaRPr lang="en-US" sz="1050" dirty="0"/>
          </a:p>
        </p:txBody>
      </p:sp>
      <p:pic>
        <p:nvPicPr>
          <p:cNvPr id="9" name="Image 0" descr="/home/claude/bc547_navrh/assets/f_theven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5397" y="2551176"/>
            <a:ext cx="2790727" cy="42062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3246120"/>
            <a:ext cx="11064240" cy="1051560"/>
          </a:xfrm>
          <a:prstGeom prst="roundRect">
            <a:avLst>
              <a:gd name="adj" fmla="val 3478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77240" y="333756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BÁZOVÝ PRÚD (PRESNE)</a:t>
            </a:r>
            <a:endParaRPr lang="en-US" sz="1050" dirty="0"/>
          </a:p>
        </p:txBody>
      </p:sp>
      <p:pic>
        <p:nvPicPr>
          <p:cNvPr id="12" name="Image 1" descr="/home/claude/bc547_navrh/assets/f_ib_exac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480" y="3648456"/>
            <a:ext cx="2094560" cy="51206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48640" y="4434840"/>
            <a:ext cx="11064240" cy="960120"/>
          </a:xfrm>
          <a:prstGeom prst="roundRect">
            <a:avLst>
              <a:gd name="adj" fmla="val 3810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777240" y="45262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KOLEKTOROVÝ PRÚD A U_CE (PRESNE)</a:t>
            </a:r>
            <a:endParaRPr lang="en-US" sz="1050" dirty="0"/>
          </a:p>
        </p:txBody>
      </p:sp>
      <p:pic>
        <p:nvPicPr>
          <p:cNvPr id="15" name="Image 2" descr="/home/claude/bc547_navrh/assets/f_ic_uce_exac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038" y="4837176"/>
            <a:ext cx="5763444" cy="42062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POROVNANIE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Zhoda oboch metód pri hFE = 300 (typické)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11064240" cy="502920"/>
          </a:xfrm>
          <a:prstGeom prst="roundRect">
            <a:avLst>
              <a:gd name="adj" fmla="val 5455"/>
            </a:avLst>
          </a:prstGeom>
          <a:solidFill>
            <a:srgbClr val="26354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82880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Veličina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182880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Jednoduchá aproximácia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18288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Presná (Théveninova) metóda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9418320" y="182880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Rozdiel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2395728"/>
            <a:ext cx="11064240" cy="64008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395728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2926080" y="2395728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1,56 V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2395728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Uth = 1,56 V *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9418320" y="2395728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zhodné — obe len delia napätie naprázdno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108960"/>
            <a:ext cx="11064240" cy="640080"/>
          </a:xfrm>
          <a:prstGeom prst="roundRect">
            <a:avLst>
              <a:gd name="adj" fmla="val 4286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310896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310896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1,84 mA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310896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1,75 mA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9418320" y="3108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5 % — aproximácia zanedbáva zaťaženie báze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822192"/>
            <a:ext cx="11064240" cy="64008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" y="3822192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4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2926080" y="3822192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4,83 V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3822192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5,03 V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9418320" y="3822192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4 % — v bezpečnom pásme oboma metódami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822960" y="5074920"/>
            <a:ext cx="10241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jednoduchej aproximácii a Théveninovo Uth sú tá istá veličina (napätie deliča naprázdno) — obe vychádzajú z rovnakých zaokrúhlených E12 hodnôt R1=39k, R2=8,2k, preto vyjde rovnako 1,56 V. Rozdiel medzi metódami vzniká až v ĎALŠOM kroku: jednoduchá aproximácia počíta 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priamo z tohto napätia (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(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zatiaľ čo presná metóda navyše zohľadní, že báza si z deliča odoberá prúd 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 mierne zníži efektívne napätie na báze, a teda aj výsledný prúd. Rozdiel 5 % je v praxi úplne bežný a neškodí.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KĽÚČOVÝ DÔKAZ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naprieč CELÝM rozsahom </a:t>
            </a:r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pPr indent="0" marL="0">
              <a:buNone/>
            </a:pPr>
            <a:r>
              <a:rPr lang="en-US" sz="2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Prepočítajme presnou Théveninovou metódou pracovný bod pre zaokrúhlené E12 hodnoty (R1=39k, R2=8,2k, RE=470, RC=1,8k) postupne pre 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24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200, 300 a 450 — celý reálny rozsah datasheetu.</a:t>
            </a:r>
            <a:endParaRPr lang="en-US" sz="1300" dirty="0"/>
          </a:p>
        </p:txBody>
      </p:sp>
      <p:pic>
        <p:nvPicPr>
          <p:cNvPr id="7" name="Image 0" descr="/home/claude/bc547_navrh/assets/hfe_stabil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4119" y="2011680"/>
            <a:ext cx="6720714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GRAFICKÁ KONTROLA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Zaťažovacia priamka a rezervy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Zaťažovacia priamka potvrdzuje, že bod Q leží bezpečne medzi saturáciou a závernou oblasťou — so slušnou rezervou pre rozkmit signálu na oboch stranách.</a:t>
            </a:r>
            <a:endParaRPr lang="en-US" sz="1300" dirty="0"/>
          </a:p>
        </p:txBody>
      </p:sp>
      <p:pic>
        <p:nvPicPr>
          <p:cNvPr id="7" name="Image 0" descr="/home/claude/bc547_navrh/assets/load_line_bc54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3741" y="1691640"/>
            <a:ext cx="5807879" cy="42976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869680" y="1828800"/>
            <a:ext cx="2926080" cy="3931920"/>
          </a:xfrm>
          <a:prstGeom prst="roundRect">
            <a:avLst>
              <a:gd name="adj" fmla="val 1250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098280" y="20116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REZERVY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9098280" y="2377440"/>
            <a:ext cx="2468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indent="0" marL="0">
              <a:lnSpc>
                <a:spcPct val="14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CE</a:t>
            </a:r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,Q ≈ 5,0 V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vs. 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indent="0" marL="0">
              <a:lnSpc>
                <a:spcPct val="14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CEO</a:t>
            </a:r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45 V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rezerva ≈ 9×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≈ 8,8 mW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vs. 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indent="0" marL="0">
              <a:lnSpc>
                <a:spcPct val="140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</a:t>
            </a:r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625 mW</a:t>
            </a:r>
            <a:endParaRPr lang="en-US" sz="12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rezerva ≈ 70×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OVERENIE · METÓDA 3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Praktické overenie multimetrom na breadboarde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Návrh zosilňovača BC547B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813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Tretia, najdôležitejšia kontrola: postavíme zapojenie fyzicky a zmeriame ho. Ak sa teória a realita rozchádzajú o viac než pár percent, niekde je chyba (zlá súčiastka, chybné zapojenie, zlý kontakt) — a práve to je zmyslom merania.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11064240" cy="1005840"/>
          </a:xfrm>
          <a:prstGeom prst="roundRect">
            <a:avLst>
              <a:gd name="adj" fmla="val 3636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2402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 NAMERANÝCH NAPÄTÍ DOPOČÍTAME PRÚDY</a:t>
            </a:r>
            <a:endParaRPr lang="en-US" sz="1050" dirty="0"/>
          </a:p>
        </p:txBody>
      </p:sp>
      <p:pic>
        <p:nvPicPr>
          <p:cNvPr id="9" name="Image 0" descr="/home/claude/bc547_navrh/assets/f_lab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2556" y="2551176"/>
            <a:ext cx="3516408" cy="46634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3429000"/>
            <a:ext cx="1106424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" y="3429000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Zmeraj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(medzi + a GND) — over, že napájanie skutočne dodáva očakávaných 9 V.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48640" y="4005072"/>
            <a:ext cx="11064240" cy="530352"/>
          </a:xfrm>
          <a:prstGeom prst="roundRect">
            <a:avLst>
              <a:gd name="adj" fmla="val 5172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4005072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Zmeraj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over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(malo by byť ≈ 0,6 – 0,7 V, inak tranzistor nie je správne otvorený).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48640" y="4581144"/>
            <a:ext cx="1106424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" y="4581144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Z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dopočítaj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z U_C (alebo úbytku na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dopočítaj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48640" y="5157216"/>
            <a:ext cx="11064240" cy="530352"/>
          </a:xfrm>
          <a:prstGeom prst="roundRect">
            <a:avLst>
              <a:gd name="adj" fmla="val 5172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22960" y="5157216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Porovnaj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a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s teoretickými hodnotami (≈ 1,7 mA, ≈ 5,0 V) — zhoda na ±10–15 % je v poriadku.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48640" y="5733288"/>
            <a:ext cx="11064240" cy="530352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22960" y="5733288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Voliteľne: zmeraj skutočné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tvojho kusu (funkcia hFE na multimetri) a dosaď ho do presného (Théveninovho) vzorca — zhoda by mala byť ešte tesnejšia.</a:t>
            </a:r>
            <a:endParaRPr lang="en-US" sz="11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548640"/>
            <a:ext cx="2926080" cy="1280160"/>
          </a:xfrm>
          <a:prstGeom prst="wave">
            <a:avLst/>
          </a:prstGeom>
          <a:ln w="15240">
            <a:solidFill>
              <a:srgbClr val="33445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" y="822960"/>
            <a:ext cx="9144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828800" y="822960"/>
            <a:ext cx="0" cy="50292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2396" y="7909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96796" y="129387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777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1430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Hotový, overený zosilňovač s BC547B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214884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222199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CC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53288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V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520440" y="214884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20440" y="222199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253288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 kΩ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217920" y="214884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222199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253288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8,2 kΩ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915400" y="214884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915400" y="222199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915400" y="253288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470 Ω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324612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" y="33192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36301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1,8 kΩ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3520440" y="324612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520440" y="33192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3520440" y="36301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4,7 µF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217920" y="324612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217920" y="33192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217920" y="36301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2,2 µF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8915400" y="3246120"/>
            <a:ext cx="2514600" cy="914400"/>
          </a:xfrm>
          <a:prstGeom prst="roundRect">
            <a:avLst>
              <a:gd name="adj" fmla="val 4000"/>
            </a:avLst>
          </a:prstGeom>
          <a:solidFill>
            <a:srgbClr val="334458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915400" y="3319272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ctr" indent="0" marL="0">
              <a:buNone/>
            </a:pPr>
            <a:r>
              <a:rPr lang="en-US" sz="1100" baseline="-4000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915400" y="3630168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 µF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22960" y="4434840"/>
            <a:ext cx="10515600" cy="1600200"/>
          </a:xfrm>
          <a:prstGeom prst="roundRect">
            <a:avLst>
              <a:gd name="adj" fmla="val 2286"/>
            </a:avLst>
          </a:prstGeom>
          <a:solidFill>
            <a:srgbClr val="5B7B93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1143000" y="4434840"/>
            <a:ext cx="9875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30000"/>
              </a:lnSpc>
              <a:buNone/>
            </a:pP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1,75 mA, 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30000"/>
              </a:lnSpc>
              <a:buNone/>
            </a:pP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5,0 V — overený tromi nezávislými spôsobmi: presným (Théveninovým) prepočtom naprieč celým rozsahom 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pPr indent="0" marL="0">
              <a:lnSpc>
                <a:spcPct val="130000"/>
              </a:lnSpc>
              <a:buNone/>
            </a:pP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(200–450), zaťažovacou priamkou s bezpečnými rezervami, a nakoniec reálnym meraním na multimetri. 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30000"/>
              </a:lnSpc>
              <a:buNone/>
            </a:pP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−126 — zosilnenie so 180° fázovým posunom.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22960" y="63550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Tematický celok 10 · Zosilňovacie zapojenia s tranzistorom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2026-09-28T06:34:26Z</dcterms:created>
  <dcterms:modified xsi:type="dcterms:W3CDTF">2026-09-28T06:34:26Z</dcterms:modified>
</cp:coreProperties>
</file>